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340" r:id="rId2"/>
    <p:sldId id="305" r:id="rId3"/>
    <p:sldId id="287" r:id="rId4"/>
    <p:sldId id="352" r:id="rId5"/>
    <p:sldId id="347" r:id="rId6"/>
    <p:sldId id="348" r:id="rId7"/>
    <p:sldId id="351" r:id="rId8"/>
    <p:sldId id="314" r:id="rId9"/>
    <p:sldId id="360" r:id="rId10"/>
    <p:sldId id="342" r:id="rId11"/>
    <p:sldId id="292" r:id="rId12"/>
    <p:sldId id="297" r:id="rId13"/>
    <p:sldId id="349" r:id="rId14"/>
    <p:sldId id="344" r:id="rId15"/>
    <p:sldId id="353" r:id="rId16"/>
    <p:sldId id="354" r:id="rId17"/>
    <p:sldId id="355" r:id="rId18"/>
    <p:sldId id="358" r:id="rId19"/>
    <p:sldId id="345" r:id="rId20"/>
    <p:sldId id="319" r:id="rId21"/>
    <p:sldId id="361" r:id="rId22"/>
    <p:sldId id="296" r:id="rId23"/>
    <p:sldId id="321" r:id="rId24"/>
    <p:sldId id="356" r:id="rId25"/>
    <p:sldId id="357" r:id="rId26"/>
    <p:sldId id="359" r:id="rId27"/>
    <p:sldId id="303" r:id="rId28"/>
  </p:sldIdLst>
  <p:sldSz cx="12192000" cy="6858000"/>
  <p:notesSz cx="6858000" cy="9144000"/>
  <p:custDataLst>
    <p:tags r:id="rId31"/>
  </p:custDataLst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orient="horz" pos="907" userDrawn="1">
          <p15:clr>
            <a:srgbClr val="A4A3A4"/>
          </p15:clr>
        </p15:guide>
        <p15:guide id="3" orient="horz" pos="3758" userDrawn="1">
          <p15:clr>
            <a:srgbClr val="A4A3A4"/>
          </p15:clr>
        </p15:guide>
        <p15:guide id="4" orient="horz" pos="4227" userDrawn="1">
          <p15:clr>
            <a:srgbClr val="A4A3A4"/>
          </p15:clr>
        </p15:guide>
        <p15:guide id="5" orient="horz" pos="289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393" userDrawn="1">
          <p15:clr>
            <a:srgbClr val="A4A3A4"/>
          </p15:clr>
        </p15:guide>
        <p15:guide id="8" pos="387" userDrawn="1">
          <p15:clr>
            <a:srgbClr val="A4A3A4"/>
          </p15:clr>
        </p15:guide>
        <p15:guide id="9" pos="7315" userDrawn="1">
          <p15:clr>
            <a:srgbClr val="A4A3A4"/>
          </p15:clr>
        </p15:guide>
        <p15:guide id="10" orient="horz" pos="36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2C2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90" autoAdjust="0"/>
    <p:restoredTop sz="84720" autoAdjust="0"/>
  </p:normalViewPr>
  <p:slideViewPr>
    <p:cSldViewPr>
      <p:cViewPr varScale="1">
        <p:scale>
          <a:sx n="52" d="100"/>
          <a:sy n="52" d="100"/>
        </p:scale>
        <p:origin x="62" y="1090"/>
      </p:cViewPr>
      <p:guideLst>
        <p:guide orient="horz" pos="2160"/>
        <p:guide orient="horz" pos="907"/>
        <p:guide orient="horz" pos="3758"/>
        <p:guide orient="horz" pos="4227"/>
        <p:guide orient="horz" pos="289"/>
        <p:guide pos="3840"/>
        <p:guide pos="393"/>
        <p:guide pos="387"/>
        <p:guide pos="7315"/>
        <p:guide orient="horz" pos="361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6" d="100"/>
          <a:sy n="86" d="100"/>
        </p:scale>
        <p:origin x="378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F73C6-E6BF-46CF-B34D-7A5C8688DBEE}" type="datetimeFigureOut">
              <a:rPr lang="sv-SE" smtClean="0"/>
              <a:t>2024-02-09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D8F730-40FB-45F5-B014-CB7ED569AE3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037122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EA4C71-A269-4800-8AF1-44182FA23438}" type="datetimeFigureOut">
              <a:rPr lang="sv-SE" smtClean="0"/>
              <a:t>2024-02-09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13758-4B63-40D7-B26B-F67CE25F1C5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39771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13758-4B63-40D7-B26B-F67CE25F1C5D}" type="slidenum">
              <a:rPr lang="sv-SE" smtClean="0"/>
              <a:t>12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91444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-vit logo för mörka bil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609600" y="1440000"/>
            <a:ext cx="7296811" cy="17526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8" name="Bildobjekt 7"/>
          <p:cNvPicPr>
            <a:picLocks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000"/>
          </a:xfrm>
          <a:prstGeom prst="rect">
            <a:avLst/>
          </a:prstGeom>
        </p:spPr>
      </p:pic>
      <p:sp>
        <p:nvSpPr>
          <p:cNvPr id="9" name="textruta 8"/>
          <p:cNvSpPr txBox="1"/>
          <p:nvPr userDrawn="1"/>
        </p:nvSpPr>
        <p:spPr>
          <a:xfrm>
            <a:off x="12288688" y="39970"/>
            <a:ext cx="158417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För att byta bakgrundsbild klicka på STHLM bilder på fliken Start. </a:t>
            </a:r>
          </a:p>
          <a:p>
            <a:endParaRPr lang="sv-SE" sz="1400" dirty="0">
              <a:solidFill>
                <a:schemeClr val="tx2"/>
              </a:solidFill>
            </a:endParaRPr>
          </a:p>
          <a:p>
            <a:r>
              <a:rPr lang="sv-SE" sz="1400" dirty="0">
                <a:solidFill>
                  <a:schemeClr val="tx2"/>
                </a:solidFill>
              </a:rPr>
              <a:t>Har du en egen bild högerklickar du på bakgrundsbilden och väljer Formatera bakgrund och sen Infoga från: Fil. </a:t>
            </a:r>
          </a:p>
          <a:p>
            <a:r>
              <a:rPr lang="sv-SE" sz="1400" dirty="0">
                <a:solidFill>
                  <a:schemeClr val="tx2"/>
                </a:solidFill>
              </a:rPr>
              <a:t> </a:t>
            </a:r>
          </a:p>
          <a:p>
            <a:r>
              <a:rPr lang="sv-SE" sz="1400" dirty="0">
                <a:solidFill>
                  <a:schemeClr val="tx2"/>
                </a:solidFill>
              </a:rPr>
              <a:t>Tänk på att logotypen alltid ska vara tydlig. Vit logotyp mot mörk bakgrund och svart logotyp mot ljus.</a:t>
            </a:r>
          </a:p>
          <a:p>
            <a:r>
              <a:rPr lang="sv-SE" sz="1400" dirty="0">
                <a:solidFill>
                  <a:schemeClr val="tx2"/>
                </a:solidFill>
              </a:rPr>
              <a:t>Byt mellan de olika under Layout. </a:t>
            </a:r>
          </a:p>
        </p:txBody>
      </p:sp>
    </p:spTree>
    <p:extLst>
      <p:ext uri="{BB962C8B-B14F-4D97-AF65-F5344CB8AC3E}">
        <p14:creationId xmlns:p14="http://schemas.microsoft.com/office/powerpoint/2010/main" val="1431766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-svart logo för ljusa bil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609600" y="1440000"/>
            <a:ext cx="7296811" cy="17526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10" name="Bildobjekt 9"/>
          <p:cNvPicPr>
            <a:picLocks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000"/>
          </a:xfrm>
          <a:prstGeom prst="rect">
            <a:avLst/>
          </a:prstGeom>
        </p:spPr>
      </p:pic>
      <p:sp>
        <p:nvSpPr>
          <p:cNvPr id="7" name="textruta 6"/>
          <p:cNvSpPr txBox="1"/>
          <p:nvPr userDrawn="1"/>
        </p:nvSpPr>
        <p:spPr>
          <a:xfrm>
            <a:off x="12288688" y="39970"/>
            <a:ext cx="158417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För att byta bakgrundsbild klicka på STHLM bilder på fliken Start. </a:t>
            </a:r>
          </a:p>
          <a:p>
            <a:endParaRPr lang="sv-SE" sz="1400" dirty="0">
              <a:solidFill>
                <a:schemeClr val="tx2"/>
              </a:solidFill>
            </a:endParaRPr>
          </a:p>
          <a:p>
            <a:r>
              <a:rPr lang="sv-SE" sz="1400" dirty="0">
                <a:solidFill>
                  <a:schemeClr val="tx2"/>
                </a:solidFill>
              </a:rPr>
              <a:t>Har du en egen bild högerklickar du på bakgrundsbilden och väljer Formatera bakgrund och sen Infoga från: Fil. </a:t>
            </a:r>
          </a:p>
          <a:p>
            <a:r>
              <a:rPr lang="sv-SE" sz="1400" dirty="0">
                <a:solidFill>
                  <a:schemeClr val="tx2"/>
                </a:solidFill>
              </a:rPr>
              <a:t> </a:t>
            </a:r>
          </a:p>
          <a:p>
            <a:r>
              <a:rPr lang="sv-SE" sz="1400" dirty="0">
                <a:solidFill>
                  <a:schemeClr val="tx2"/>
                </a:solidFill>
              </a:rPr>
              <a:t>Tänk på att logotypen alltid ska vara tydlig. Vit logotyp mot mörk bakgrund och svart logotyp mot ljus.</a:t>
            </a:r>
          </a:p>
          <a:p>
            <a:r>
              <a:rPr lang="sv-SE" sz="1400" dirty="0">
                <a:solidFill>
                  <a:schemeClr val="tx2"/>
                </a:solidFill>
              </a:rPr>
              <a:t>Byt mellan de olika under Layout. </a:t>
            </a:r>
          </a:p>
        </p:txBody>
      </p:sp>
    </p:spTree>
    <p:extLst>
      <p:ext uri="{BB962C8B-B14F-4D97-AF65-F5344CB8AC3E}">
        <p14:creationId xmlns:p14="http://schemas.microsoft.com/office/powerpoint/2010/main" val="963340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 svart logo grå bakgrund">
    <p:bg>
      <p:bgPr>
        <a:solidFill>
          <a:srgbClr val="F5F3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440000"/>
            <a:ext cx="7305600" cy="17532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11" name="Bildobjekt 10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4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1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1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400" y="467862"/>
            <a:ext cx="1368000" cy="468276"/>
          </a:xfrm>
          <a:prstGeom prst="rect">
            <a:avLst/>
          </a:prstGeom>
        </p:spPr>
      </p:pic>
      <p:sp>
        <p:nvSpPr>
          <p:cNvPr id="11" name="textruta 10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678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2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tx2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855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3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5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562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4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3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635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3" hasCustomPrompt="1"/>
          </p:nvPr>
        </p:nvSpPr>
        <p:spPr>
          <a:xfrm>
            <a:off x="613833" y="5733256"/>
            <a:ext cx="97104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127727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sp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609600" y="1440001"/>
            <a:ext cx="5184000" cy="3960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406913" y="1440000"/>
            <a:ext cx="5184000" cy="3960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9" name="Platshållare för text 4"/>
          <p:cNvSpPr>
            <a:spLocks noGrp="1"/>
          </p:cNvSpPr>
          <p:nvPr>
            <p:ph type="body" sz="quarter" idx="13" hasCustomPrompt="1"/>
          </p:nvPr>
        </p:nvSpPr>
        <p:spPr>
          <a:xfrm>
            <a:off x="613832" y="5445224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4" hasCustomPrompt="1"/>
          </p:nvPr>
        </p:nvSpPr>
        <p:spPr>
          <a:xfrm>
            <a:off x="6406913" y="5445224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359906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bild hög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609600" y="1440000"/>
            <a:ext cx="5184000" cy="3960000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684" y="1440000"/>
            <a:ext cx="5472000" cy="3960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684" y="5446800"/>
            <a:ext cx="5472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3" name="Platshållare för datum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4" name="Platshållare för sidfot 1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5" name="Platshållare för bildnummer 1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textruta 10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285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bild vänst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8"/>
            <a:ext cx="5472000" cy="3960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6398400" y="1439863"/>
            <a:ext cx="5184000" cy="3960000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13832" y="5446800"/>
            <a:ext cx="5472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4" name="textruta 13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187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vänster bred och text hög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9"/>
            <a:ext cx="7680000" cy="4294051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8496000" y="1440000"/>
            <a:ext cx="3086400" cy="42948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00" y="5733256"/>
            <a:ext cx="7680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5" name="textruta 14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45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bild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9"/>
            <a:ext cx="10959008" cy="4294051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13833" y="5733256"/>
            <a:ext cx="109584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textruta 10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8255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609600" y="1484784"/>
            <a:ext cx="5184000" cy="63976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09600" y="2174874"/>
            <a:ext cx="5184000" cy="345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6398400" y="1484784"/>
            <a:ext cx="5184000" cy="63976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6398400" y="2174874"/>
            <a:ext cx="5184000" cy="345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00" y="5670192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text 4"/>
          <p:cNvSpPr>
            <a:spLocks noGrp="1"/>
          </p:cNvSpPr>
          <p:nvPr>
            <p:ph type="body" sz="quarter" idx="18" hasCustomPrompt="1"/>
          </p:nvPr>
        </p:nvSpPr>
        <p:spPr>
          <a:xfrm>
            <a:off x="6398400" y="5670192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3" name="Platshållare för datum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4" name="Platshållare för sidfot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5" name="Platshållare för bild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534606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12" name="Platshållare för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3" name="Platshållare för sidfot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4" name="Platshållare för bild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314645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0" name="Platshållare för bildnumm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179480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Lila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7" name="Bildobjekt 6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7161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990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Grö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595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Ros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1830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Blå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23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Årshjul - 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3048" y="1524198"/>
            <a:ext cx="4565904" cy="4565904"/>
          </a:xfrm>
          <a:prstGeom prst="rect">
            <a:avLst/>
          </a:prstGeom>
        </p:spPr>
      </p:pic>
      <p:sp>
        <p:nvSpPr>
          <p:cNvPr id="25" name="Text Placeholder 23"/>
          <p:cNvSpPr>
            <a:spLocks noGrp="1"/>
          </p:cNvSpPr>
          <p:nvPr>
            <p:ph type="body" sz="quarter" idx="14" hasCustomPrompt="1"/>
          </p:nvPr>
        </p:nvSpPr>
        <p:spPr>
          <a:xfrm>
            <a:off x="4485654" y="328498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3" name="Text Placeholder 23"/>
          <p:cNvSpPr>
            <a:spLocks noGrp="1"/>
          </p:cNvSpPr>
          <p:nvPr>
            <p:ph type="body" sz="quarter" idx="15" hasCustomPrompt="1"/>
          </p:nvPr>
        </p:nvSpPr>
        <p:spPr>
          <a:xfrm>
            <a:off x="5021310" y="340877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3990914" y="310496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5" name="Text Placeholder 23"/>
          <p:cNvSpPr>
            <a:spLocks noGrp="1"/>
          </p:cNvSpPr>
          <p:nvPr>
            <p:ph type="body" sz="quarter" idx="17" hasCustomPrompt="1"/>
          </p:nvPr>
        </p:nvSpPr>
        <p:spPr>
          <a:xfrm>
            <a:off x="4485654" y="222457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6" name="Text Placeholder 23"/>
          <p:cNvSpPr>
            <a:spLocks noGrp="1"/>
          </p:cNvSpPr>
          <p:nvPr>
            <p:ph type="body" sz="quarter" idx="18" hasCustomPrompt="1"/>
          </p:nvPr>
        </p:nvSpPr>
        <p:spPr>
          <a:xfrm>
            <a:off x="4865745" y="258461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7" name="Text Placeholder 23"/>
          <p:cNvSpPr>
            <a:spLocks noGrp="1"/>
          </p:cNvSpPr>
          <p:nvPr>
            <p:ph type="body" sz="quarter" idx="19" hasCustomPrompt="1"/>
          </p:nvPr>
        </p:nvSpPr>
        <p:spPr>
          <a:xfrm>
            <a:off x="5234737" y="295178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8" name="Text Placeholder 23"/>
          <p:cNvSpPr>
            <a:spLocks noGrp="1"/>
          </p:cNvSpPr>
          <p:nvPr>
            <p:ph type="body" sz="quarter" idx="20" hasCustomPrompt="1"/>
          </p:nvPr>
        </p:nvSpPr>
        <p:spPr>
          <a:xfrm>
            <a:off x="5414757" y="170043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9" name="Text Placeholder 23"/>
          <p:cNvSpPr>
            <a:spLocks noGrp="1"/>
          </p:cNvSpPr>
          <p:nvPr>
            <p:ph type="body" sz="quarter" idx="21" hasCustomPrompt="1"/>
          </p:nvPr>
        </p:nvSpPr>
        <p:spPr>
          <a:xfrm>
            <a:off x="5518300" y="220843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0" name="Text Placeholder 23"/>
          <p:cNvSpPr>
            <a:spLocks noGrp="1"/>
          </p:cNvSpPr>
          <p:nvPr>
            <p:ph type="body" sz="quarter" idx="22" hasCustomPrompt="1"/>
          </p:nvPr>
        </p:nvSpPr>
        <p:spPr>
          <a:xfrm>
            <a:off x="5710105" y="271167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1" name="Text Placeholder 23"/>
          <p:cNvSpPr>
            <a:spLocks noGrp="1"/>
          </p:cNvSpPr>
          <p:nvPr>
            <p:ph type="body" sz="quarter" idx="23" hasCustomPrompt="1"/>
          </p:nvPr>
        </p:nvSpPr>
        <p:spPr>
          <a:xfrm>
            <a:off x="6384032" y="17008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2" name="Text Placeholder 23"/>
          <p:cNvSpPr>
            <a:spLocks noGrp="1"/>
          </p:cNvSpPr>
          <p:nvPr>
            <p:ph type="body" sz="quarter" idx="24" hasCustomPrompt="1"/>
          </p:nvPr>
        </p:nvSpPr>
        <p:spPr>
          <a:xfrm>
            <a:off x="6312024" y="220486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3" name="Text Placeholder 23"/>
          <p:cNvSpPr>
            <a:spLocks noGrp="1"/>
          </p:cNvSpPr>
          <p:nvPr>
            <p:ph type="body" sz="quarter" idx="25" hasCustomPrompt="1"/>
          </p:nvPr>
        </p:nvSpPr>
        <p:spPr>
          <a:xfrm>
            <a:off x="6132004" y="270892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4" name="Text Placeholder 23"/>
          <p:cNvSpPr>
            <a:spLocks noGrp="1"/>
          </p:cNvSpPr>
          <p:nvPr>
            <p:ph type="body" sz="quarter" idx="26" hasCustomPrompt="1"/>
          </p:nvPr>
        </p:nvSpPr>
        <p:spPr>
          <a:xfrm>
            <a:off x="6592438" y="29635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5" name="Text Placeholder 23"/>
          <p:cNvSpPr>
            <a:spLocks noGrp="1"/>
          </p:cNvSpPr>
          <p:nvPr>
            <p:ph type="body" sz="quarter" idx="27" hasCustomPrompt="1"/>
          </p:nvPr>
        </p:nvSpPr>
        <p:spPr>
          <a:xfrm>
            <a:off x="6960904" y="258461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6" name="Text Placeholder 23"/>
          <p:cNvSpPr>
            <a:spLocks noGrp="1"/>
          </p:cNvSpPr>
          <p:nvPr>
            <p:ph type="body" sz="quarter" idx="28" hasCustomPrompt="1"/>
          </p:nvPr>
        </p:nvSpPr>
        <p:spPr>
          <a:xfrm>
            <a:off x="7329365" y="222457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" name="Text Placeholder 23"/>
          <p:cNvSpPr>
            <a:spLocks noGrp="1"/>
          </p:cNvSpPr>
          <p:nvPr>
            <p:ph type="body" sz="quarter" idx="29" hasCustomPrompt="1"/>
          </p:nvPr>
        </p:nvSpPr>
        <p:spPr>
          <a:xfrm>
            <a:off x="6816080" y="342256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Text Placeholder 23"/>
          <p:cNvSpPr>
            <a:spLocks noGrp="1"/>
          </p:cNvSpPr>
          <p:nvPr>
            <p:ph type="body" sz="quarter" idx="30" hasCustomPrompt="1"/>
          </p:nvPr>
        </p:nvSpPr>
        <p:spPr>
          <a:xfrm>
            <a:off x="7329365" y="328498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31" hasCustomPrompt="1"/>
          </p:nvPr>
        </p:nvSpPr>
        <p:spPr>
          <a:xfrm>
            <a:off x="7825760" y="31435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Text Placeholder 23"/>
          <p:cNvSpPr>
            <a:spLocks noGrp="1"/>
          </p:cNvSpPr>
          <p:nvPr>
            <p:ph type="body" sz="quarter" idx="32" hasCustomPrompt="1"/>
          </p:nvPr>
        </p:nvSpPr>
        <p:spPr>
          <a:xfrm>
            <a:off x="6816080" y="383411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Text Placeholder 23"/>
          <p:cNvSpPr>
            <a:spLocks noGrp="1"/>
          </p:cNvSpPr>
          <p:nvPr>
            <p:ph type="body" sz="quarter" idx="33" hasCustomPrompt="1"/>
          </p:nvPr>
        </p:nvSpPr>
        <p:spPr>
          <a:xfrm>
            <a:off x="7341521" y="397731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8" name="Text Placeholder 23"/>
          <p:cNvSpPr>
            <a:spLocks noGrp="1"/>
          </p:cNvSpPr>
          <p:nvPr>
            <p:ph type="body" sz="quarter" idx="34" hasCustomPrompt="1"/>
          </p:nvPr>
        </p:nvSpPr>
        <p:spPr>
          <a:xfrm>
            <a:off x="7849948" y="407707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9" name="Text Placeholder 23"/>
          <p:cNvSpPr>
            <a:spLocks noGrp="1"/>
          </p:cNvSpPr>
          <p:nvPr>
            <p:ph type="body" sz="quarter" idx="35" hasCustomPrompt="1"/>
          </p:nvPr>
        </p:nvSpPr>
        <p:spPr>
          <a:xfrm>
            <a:off x="6577047" y="429734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0" name="Text Placeholder 23"/>
          <p:cNvSpPr>
            <a:spLocks noGrp="1"/>
          </p:cNvSpPr>
          <p:nvPr>
            <p:ph type="body" sz="quarter" idx="36" hasCustomPrompt="1"/>
          </p:nvPr>
        </p:nvSpPr>
        <p:spPr>
          <a:xfrm>
            <a:off x="6952478" y="465738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37" hasCustomPrompt="1"/>
          </p:nvPr>
        </p:nvSpPr>
        <p:spPr>
          <a:xfrm>
            <a:off x="7334461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2" name="Text Placeholder 23"/>
          <p:cNvSpPr>
            <a:spLocks noGrp="1"/>
          </p:cNvSpPr>
          <p:nvPr>
            <p:ph type="body" sz="quarter" idx="38" hasCustomPrompt="1"/>
          </p:nvPr>
        </p:nvSpPr>
        <p:spPr>
          <a:xfrm>
            <a:off x="6132004" y="452684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7" name="Text Placeholder 23"/>
          <p:cNvSpPr>
            <a:spLocks noGrp="1"/>
          </p:cNvSpPr>
          <p:nvPr>
            <p:ph type="body" sz="quarter" idx="39" hasCustomPrompt="1"/>
          </p:nvPr>
        </p:nvSpPr>
        <p:spPr>
          <a:xfrm>
            <a:off x="6312024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8" name="Text Placeholder 23"/>
          <p:cNvSpPr>
            <a:spLocks noGrp="1"/>
          </p:cNvSpPr>
          <p:nvPr>
            <p:ph type="body" sz="quarter" idx="40" hasCustomPrompt="1"/>
          </p:nvPr>
        </p:nvSpPr>
        <p:spPr>
          <a:xfrm>
            <a:off x="6456040" y="551723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9" name="Text Placeholder 23"/>
          <p:cNvSpPr>
            <a:spLocks noGrp="1"/>
          </p:cNvSpPr>
          <p:nvPr>
            <p:ph type="body" sz="quarter" idx="41" hasCustomPrompt="1"/>
          </p:nvPr>
        </p:nvSpPr>
        <p:spPr>
          <a:xfrm>
            <a:off x="5021344" y="384308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0" name="Text Placeholder 23"/>
          <p:cNvSpPr>
            <a:spLocks noGrp="1"/>
          </p:cNvSpPr>
          <p:nvPr>
            <p:ph type="body" sz="quarter" idx="42" hasCustomPrompt="1"/>
          </p:nvPr>
        </p:nvSpPr>
        <p:spPr>
          <a:xfrm>
            <a:off x="4505705" y="401413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1" name="Text Placeholder 23"/>
          <p:cNvSpPr>
            <a:spLocks noGrp="1"/>
          </p:cNvSpPr>
          <p:nvPr>
            <p:ph type="body" sz="quarter" idx="43" hasCustomPrompt="1"/>
          </p:nvPr>
        </p:nvSpPr>
        <p:spPr>
          <a:xfrm>
            <a:off x="3989259" y="412435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2" name="Text Placeholder 23"/>
          <p:cNvSpPr>
            <a:spLocks noGrp="1"/>
          </p:cNvSpPr>
          <p:nvPr>
            <p:ph type="body" sz="quarter" idx="44" hasCustomPrompt="1"/>
          </p:nvPr>
        </p:nvSpPr>
        <p:spPr>
          <a:xfrm>
            <a:off x="5258440" y="429062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3" name="Text Placeholder 23"/>
          <p:cNvSpPr>
            <a:spLocks noGrp="1"/>
          </p:cNvSpPr>
          <p:nvPr>
            <p:ph type="body" sz="quarter" idx="45" hasCustomPrompt="1"/>
          </p:nvPr>
        </p:nvSpPr>
        <p:spPr>
          <a:xfrm>
            <a:off x="4874697" y="465738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4" name="Text Placeholder 23"/>
          <p:cNvSpPr>
            <a:spLocks noGrp="1"/>
          </p:cNvSpPr>
          <p:nvPr>
            <p:ph type="body" sz="quarter" idx="46" hasCustomPrompt="1"/>
          </p:nvPr>
        </p:nvSpPr>
        <p:spPr>
          <a:xfrm>
            <a:off x="4515771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5" name="Text Placeholder 23"/>
          <p:cNvSpPr>
            <a:spLocks noGrp="1"/>
          </p:cNvSpPr>
          <p:nvPr>
            <p:ph type="body" sz="quarter" idx="47" hasCustomPrompt="1"/>
          </p:nvPr>
        </p:nvSpPr>
        <p:spPr>
          <a:xfrm>
            <a:off x="5689264" y="45543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6" name="Text Placeholder 23"/>
          <p:cNvSpPr>
            <a:spLocks noGrp="1"/>
          </p:cNvSpPr>
          <p:nvPr>
            <p:ph type="body" sz="quarter" idx="48" hasCustomPrompt="1"/>
          </p:nvPr>
        </p:nvSpPr>
        <p:spPr>
          <a:xfrm>
            <a:off x="5584938" y="503276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7" name="Text Placeholder 23"/>
          <p:cNvSpPr>
            <a:spLocks noGrp="1"/>
          </p:cNvSpPr>
          <p:nvPr>
            <p:ph type="body" sz="quarter" idx="49" hasCustomPrompt="1"/>
          </p:nvPr>
        </p:nvSpPr>
        <p:spPr>
          <a:xfrm>
            <a:off x="5437033" y="559296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1701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Årshjul -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854" y="1523198"/>
            <a:ext cx="4570098" cy="45700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7" name="Text Placeholder 23"/>
          <p:cNvSpPr>
            <a:spLocks noGrp="1"/>
          </p:cNvSpPr>
          <p:nvPr>
            <p:ph type="body" sz="quarter" idx="14" hasCustomPrompt="1"/>
          </p:nvPr>
        </p:nvSpPr>
        <p:spPr>
          <a:xfrm>
            <a:off x="4485654" y="32874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Text Placeholder 23"/>
          <p:cNvSpPr>
            <a:spLocks noGrp="1"/>
          </p:cNvSpPr>
          <p:nvPr>
            <p:ph type="body" sz="quarter" idx="15" hasCustomPrompt="1"/>
          </p:nvPr>
        </p:nvSpPr>
        <p:spPr>
          <a:xfrm>
            <a:off x="5021310" y="341129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3990914" y="31074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" name="Text Placeholder 23"/>
          <p:cNvSpPr>
            <a:spLocks noGrp="1"/>
          </p:cNvSpPr>
          <p:nvPr>
            <p:ph type="body" sz="quarter" idx="17" hasCustomPrompt="1"/>
          </p:nvPr>
        </p:nvSpPr>
        <p:spPr>
          <a:xfrm>
            <a:off x="4485654" y="222708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1" name="Text Placeholder 23"/>
          <p:cNvSpPr>
            <a:spLocks noGrp="1"/>
          </p:cNvSpPr>
          <p:nvPr>
            <p:ph type="body" sz="quarter" idx="18" hasCustomPrompt="1"/>
          </p:nvPr>
        </p:nvSpPr>
        <p:spPr>
          <a:xfrm>
            <a:off x="4865745" y="258712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2" name="Text Placeholder 23"/>
          <p:cNvSpPr>
            <a:spLocks noGrp="1"/>
          </p:cNvSpPr>
          <p:nvPr>
            <p:ph type="body" sz="quarter" idx="19" hasCustomPrompt="1"/>
          </p:nvPr>
        </p:nvSpPr>
        <p:spPr>
          <a:xfrm>
            <a:off x="5234737" y="295429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Text Placeholder 23"/>
          <p:cNvSpPr>
            <a:spLocks noGrp="1"/>
          </p:cNvSpPr>
          <p:nvPr>
            <p:ph type="body" sz="quarter" idx="20" hasCustomPrompt="1"/>
          </p:nvPr>
        </p:nvSpPr>
        <p:spPr>
          <a:xfrm>
            <a:off x="5414757" y="170294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" name="Text Placeholder 23"/>
          <p:cNvSpPr>
            <a:spLocks noGrp="1"/>
          </p:cNvSpPr>
          <p:nvPr>
            <p:ph type="body" sz="quarter" idx="21" hasCustomPrompt="1"/>
          </p:nvPr>
        </p:nvSpPr>
        <p:spPr>
          <a:xfrm>
            <a:off x="5518300" y="221094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5" name="Text Placeholder 23"/>
          <p:cNvSpPr>
            <a:spLocks noGrp="1"/>
          </p:cNvSpPr>
          <p:nvPr>
            <p:ph type="body" sz="quarter" idx="22" hasCustomPrompt="1"/>
          </p:nvPr>
        </p:nvSpPr>
        <p:spPr>
          <a:xfrm>
            <a:off x="5710105" y="271419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6" name="Text Placeholder 23"/>
          <p:cNvSpPr>
            <a:spLocks noGrp="1"/>
          </p:cNvSpPr>
          <p:nvPr>
            <p:ph type="body" sz="quarter" idx="23" hasCustomPrompt="1"/>
          </p:nvPr>
        </p:nvSpPr>
        <p:spPr>
          <a:xfrm>
            <a:off x="6384032" y="17033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" name="Text Placeholder 23"/>
          <p:cNvSpPr>
            <a:spLocks noGrp="1"/>
          </p:cNvSpPr>
          <p:nvPr>
            <p:ph type="body" sz="quarter" idx="24" hasCustomPrompt="1"/>
          </p:nvPr>
        </p:nvSpPr>
        <p:spPr>
          <a:xfrm>
            <a:off x="6312024" y="22073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Text Placeholder 23"/>
          <p:cNvSpPr>
            <a:spLocks noGrp="1"/>
          </p:cNvSpPr>
          <p:nvPr>
            <p:ph type="body" sz="quarter" idx="25" hasCustomPrompt="1"/>
          </p:nvPr>
        </p:nvSpPr>
        <p:spPr>
          <a:xfrm>
            <a:off x="6132004" y="271143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9" name="Text Placeholder 23"/>
          <p:cNvSpPr>
            <a:spLocks noGrp="1"/>
          </p:cNvSpPr>
          <p:nvPr>
            <p:ph type="body" sz="quarter" idx="26" hasCustomPrompt="1"/>
          </p:nvPr>
        </p:nvSpPr>
        <p:spPr>
          <a:xfrm>
            <a:off x="6592438" y="296609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0" name="Text Placeholder 23"/>
          <p:cNvSpPr>
            <a:spLocks noGrp="1"/>
          </p:cNvSpPr>
          <p:nvPr>
            <p:ph type="body" sz="quarter" idx="27" hasCustomPrompt="1"/>
          </p:nvPr>
        </p:nvSpPr>
        <p:spPr>
          <a:xfrm>
            <a:off x="6960904" y="258712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1" name="Text Placeholder 23"/>
          <p:cNvSpPr>
            <a:spLocks noGrp="1"/>
          </p:cNvSpPr>
          <p:nvPr>
            <p:ph type="body" sz="quarter" idx="28" hasCustomPrompt="1"/>
          </p:nvPr>
        </p:nvSpPr>
        <p:spPr>
          <a:xfrm>
            <a:off x="7329365" y="222708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" name="Text Placeholder 23"/>
          <p:cNvSpPr>
            <a:spLocks noGrp="1"/>
          </p:cNvSpPr>
          <p:nvPr>
            <p:ph type="body" sz="quarter" idx="29" hasCustomPrompt="1"/>
          </p:nvPr>
        </p:nvSpPr>
        <p:spPr>
          <a:xfrm>
            <a:off x="6816080" y="342507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Text Placeholder 23"/>
          <p:cNvSpPr>
            <a:spLocks noGrp="1"/>
          </p:cNvSpPr>
          <p:nvPr>
            <p:ph type="body" sz="quarter" idx="30" hasCustomPrompt="1"/>
          </p:nvPr>
        </p:nvSpPr>
        <p:spPr>
          <a:xfrm>
            <a:off x="7329365" y="32874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31" hasCustomPrompt="1"/>
          </p:nvPr>
        </p:nvSpPr>
        <p:spPr>
          <a:xfrm>
            <a:off x="7825760" y="314611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5" name="Text Placeholder 23"/>
          <p:cNvSpPr>
            <a:spLocks noGrp="1"/>
          </p:cNvSpPr>
          <p:nvPr>
            <p:ph type="body" sz="quarter" idx="32" hasCustomPrompt="1"/>
          </p:nvPr>
        </p:nvSpPr>
        <p:spPr>
          <a:xfrm>
            <a:off x="6816080" y="3836627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Text Placeholder 23"/>
          <p:cNvSpPr>
            <a:spLocks noGrp="1"/>
          </p:cNvSpPr>
          <p:nvPr>
            <p:ph type="body" sz="quarter" idx="33" hasCustomPrompt="1"/>
          </p:nvPr>
        </p:nvSpPr>
        <p:spPr>
          <a:xfrm>
            <a:off x="7341521" y="397983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Text Placeholder 23"/>
          <p:cNvSpPr>
            <a:spLocks noGrp="1"/>
          </p:cNvSpPr>
          <p:nvPr>
            <p:ph type="body" sz="quarter" idx="34" hasCustomPrompt="1"/>
          </p:nvPr>
        </p:nvSpPr>
        <p:spPr>
          <a:xfrm>
            <a:off x="7849948" y="407958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8" name="Text Placeholder 23"/>
          <p:cNvSpPr>
            <a:spLocks noGrp="1"/>
          </p:cNvSpPr>
          <p:nvPr>
            <p:ph type="body" sz="quarter" idx="35" hasCustomPrompt="1"/>
          </p:nvPr>
        </p:nvSpPr>
        <p:spPr>
          <a:xfrm>
            <a:off x="6577047" y="429986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9" name="Text Placeholder 23"/>
          <p:cNvSpPr>
            <a:spLocks noGrp="1"/>
          </p:cNvSpPr>
          <p:nvPr>
            <p:ph type="body" sz="quarter" idx="36" hasCustomPrompt="1"/>
          </p:nvPr>
        </p:nvSpPr>
        <p:spPr>
          <a:xfrm>
            <a:off x="6952478" y="465990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0" name="Text Placeholder 23"/>
          <p:cNvSpPr>
            <a:spLocks noGrp="1"/>
          </p:cNvSpPr>
          <p:nvPr>
            <p:ph type="body" sz="quarter" idx="37" hasCustomPrompt="1"/>
          </p:nvPr>
        </p:nvSpPr>
        <p:spPr>
          <a:xfrm>
            <a:off x="7334461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38" hasCustomPrompt="1"/>
          </p:nvPr>
        </p:nvSpPr>
        <p:spPr>
          <a:xfrm>
            <a:off x="6132004" y="452935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2" name="Text Placeholder 23"/>
          <p:cNvSpPr>
            <a:spLocks noGrp="1"/>
          </p:cNvSpPr>
          <p:nvPr>
            <p:ph type="body" sz="quarter" idx="39" hasCustomPrompt="1"/>
          </p:nvPr>
        </p:nvSpPr>
        <p:spPr>
          <a:xfrm>
            <a:off x="6312024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3" name="Text Placeholder 23"/>
          <p:cNvSpPr>
            <a:spLocks noGrp="1"/>
          </p:cNvSpPr>
          <p:nvPr>
            <p:ph type="body" sz="quarter" idx="40" hasCustomPrompt="1"/>
          </p:nvPr>
        </p:nvSpPr>
        <p:spPr>
          <a:xfrm>
            <a:off x="6456040" y="551974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4" name="Text Placeholder 23"/>
          <p:cNvSpPr>
            <a:spLocks noGrp="1"/>
          </p:cNvSpPr>
          <p:nvPr>
            <p:ph type="body" sz="quarter" idx="41" hasCustomPrompt="1"/>
          </p:nvPr>
        </p:nvSpPr>
        <p:spPr>
          <a:xfrm>
            <a:off x="5021344" y="384560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5" name="Text Placeholder 23"/>
          <p:cNvSpPr>
            <a:spLocks noGrp="1"/>
          </p:cNvSpPr>
          <p:nvPr>
            <p:ph type="body" sz="quarter" idx="42" hasCustomPrompt="1"/>
          </p:nvPr>
        </p:nvSpPr>
        <p:spPr>
          <a:xfrm>
            <a:off x="4505705" y="4016647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6" name="Text Placeholder 23"/>
          <p:cNvSpPr>
            <a:spLocks noGrp="1"/>
          </p:cNvSpPr>
          <p:nvPr>
            <p:ph type="body" sz="quarter" idx="43" hasCustomPrompt="1"/>
          </p:nvPr>
        </p:nvSpPr>
        <p:spPr>
          <a:xfrm>
            <a:off x="3989259" y="412686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7" name="Text Placeholder 23"/>
          <p:cNvSpPr>
            <a:spLocks noGrp="1"/>
          </p:cNvSpPr>
          <p:nvPr>
            <p:ph type="body" sz="quarter" idx="44" hasCustomPrompt="1"/>
          </p:nvPr>
        </p:nvSpPr>
        <p:spPr>
          <a:xfrm>
            <a:off x="5258440" y="429313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8" name="Text Placeholder 23"/>
          <p:cNvSpPr>
            <a:spLocks noGrp="1"/>
          </p:cNvSpPr>
          <p:nvPr>
            <p:ph type="body" sz="quarter" idx="45" hasCustomPrompt="1"/>
          </p:nvPr>
        </p:nvSpPr>
        <p:spPr>
          <a:xfrm>
            <a:off x="4874697" y="465990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9" name="Text Placeholder 23"/>
          <p:cNvSpPr>
            <a:spLocks noGrp="1"/>
          </p:cNvSpPr>
          <p:nvPr>
            <p:ph type="body" sz="quarter" idx="46" hasCustomPrompt="1"/>
          </p:nvPr>
        </p:nvSpPr>
        <p:spPr>
          <a:xfrm>
            <a:off x="4515771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0" name="Text Placeholder 23"/>
          <p:cNvSpPr>
            <a:spLocks noGrp="1"/>
          </p:cNvSpPr>
          <p:nvPr>
            <p:ph type="body" sz="quarter" idx="47" hasCustomPrompt="1"/>
          </p:nvPr>
        </p:nvSpPr>
        <p:spPr>
          <a:xfrm>
            <a:off x="5689264" y="455689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1" name="Text Placeholder 23"/>
          <p:cNvSpPr>
            <a:spLocks noGrp="1"/>
          </p:cNvSpPr>
          <p:nvPr>
            <p:ph type="body" sz="quarter" idx="48" hasCustomPrompt="1"/>
          </p:nvPr>
        </p:nvSpPr>
        <p:spPr>
          <a:xfrm>
            <a:off x="5584938" y="503528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2" name="Text Placeholder 23"/>
          <p:cNvSpPr>
            <a:spLocks noGrp="1"/>
          </p:cNvSpPr>
          <p:nvPr>
            <p:ph type="body" sz="quarter" idx="49" hasCustomPrompt="1"/>
          </p:nvPr>
        </p:nvSpPr>
        <p:spPr>
          <a:xfrm>
            <a:off x="5437033" y="559547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20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609600" y="1440001"/>
            <a:ext cx="9710869" cy="42940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10526400" y="6186018"/>
            <a:ext cx="1056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2904000" y="6325501"/>
            <a:ext cx="6384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800">
                <a:solidFill>
                  <a:schemeClr val="tx1"/>
                </a:solidFill>
              </a:defRPr>
            </a:lvl1pPr>
          </a:lstStyle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0910400" y="6325501"/>
            <a:ext cx="672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7" name="Bildobjekt 6"/>
          <p:cNvPicPr>
            <a:picLocks noChangeAspect="1"/>
          </p:cNvPicPr>
          <p:nvPr userDrawn="1"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7161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48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66" r:id="rId3"/>
    <p:sldLayoutId id="2147483657" r:id="rId4"/>
    <p:sldLayoutId id="2147483658" r:id="rId5"/>
    <p:sldLayoutId id="2147483659" r:id="rId6"/>
    <p:sldLayoutId id="2147483660" r:id="rId7"/>
    <p:sldLayoutId id="2147483650" r:id="rId8"/>
    <p:sldLayoutId id="2147483652" r:id="rId9"/>
    <p:sldLayoutId id="2147483664" r:id="rId10"/>
    <p:sldLayoutId id="2147483665" r:id="rId11"/>
    <p:sldLayoutId id="2147483668" r:id="rId12"/>
    <p:sldLayoutId id="2147483667" r:id="rId13"/>
    <p:sldLayoutId id="2147483653" r:id="rId14"/>
    <p:sldLayoutId id="2147483654" r:id="rId15"/>
    <p:sldLayoutId id="2147483655" r:id="rId16"/>
    <p:sldLayoutId id="2147483651" r:id="rId17"/>
    <p:sldLayoutId id="2147483661" r:id="rId18"/>
    <p:sldLayoutId id="2147483662" r:id="rId19"/>
    <p:sldLayoutId id="2147483663" r:id="rId20"/>
    <p:sldLayoutId id="2147483669" r:id="rId21"/>
    <p:sldLayoutId id="2147483670" r:id="rId2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00" indent="-180000" algn="l" defTabSz="914400" rtl="0" eaLnBrk="1" latinLnBrk="0" hangingPunct="1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398463" indent="-219075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584200" indent="-195263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812800" indent="-211138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3" indent="-212725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fiekonomi.se/wp-content/uploads/2020/07/3_bankid.mp4" TargetMode="Externa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31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 title="Tre händer som håller i varsin mobiltelefon.">
            <a:extLst>
              <a:ext uri="{FF2B5EF4-FFF2-40B4-BE49-F238E27FC236}">
                <a16:creationId xmlns:a16="http://schemas.microsoft.com/office/drawing/2014/main" id="{603C1641-51A3-D82C-1682-3DBEAF1A11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400" y="1991723"/>
            <a:ext cx="10801200" cy="4866277"/>
          </a:xfrm>
          <a:prstGeom prst="rect">
            <a:avLst/>
          </a:prstGeom>
        </p:spPr>
      </p:pic>
      <p:sp>
        <p:nvSpPr>
          <p:cNvPr id="4" name="Rubrik 1">
            <a:extLst>
              <a:ext uri="{FF2B5EF4-FFF2-40B4-BE49-F238E27FC236}">
                <a16:creationId xmlns:a16="http://schemas.microsoft.com/office/drawing/2014/main" id="{CB872A24-533B-55A4-4F5F-20E5E58A43DF}"/>
              </a:ext>
            </a:extLst>
          </p:cNvPr>
          <p:cNvSpPr txBox="1">
            <a:spLocks/>
          </p:cNvSpPr>
          <p:nvPr/>
        </p:nvSpPr>
        <p:spPr>
          <a:xfrm>
            <a:off x="1696616" y="831006"/>
            <a:ext cx="8798768" cy="93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7200" dirty="0">
                <a:solidFill>
                  <a:srgbClr val="FCBF0A"/>
                </a:solidFill>
                <a:latin typeface="Stockholm Type Bold" pitchFamily="2" charset="77"/>
              </a:rPr>
              <a:t>Kurs i digital vardag</a:t>
            </a:r>
          </a:p>
        </p:txBody>
      </p:sp>
      <p:sp>
        <p:nvSpPr>
          <p:cNvPr id="5" name="Platshållare för text 2">
            <a:extLst>
              <a:ext uri="{FF2B5EF4-FFF2-40B4-BE49-F238E27FC236}">
                <a16:creationId xmlns:a16="http://schemas.microsoft.com/office/drawing/2014/main" id="{8391795C-F6FB-FF58-791F-E5371623DECD}"/>
              </a:ext>
            </a:extLst>
          </p:cNvPr>
          <p:cNvSpPr txBox="1">
            <a:spLocks/>
          </p:cNvSpPr>
          <p:nvPr/>
        </p:nvSpPr>
        <p:spPr>
          <a:xfrm>
            <a:off x="7752184" y="1873619"/>
            <a:ext cx="2303232" cy="648072"/>
          </a:xfrm>
          <a:prstGeom prst="rect">
            <a:avLst/>
          </a:prstGeom>
        </p:spPr>
        <p:txBody>
          <a:bodyPr/>
          <a:lstStyle>
            <a:lvl1pPr marL="180000" indent="-18000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v-SE" sz="3600" dirty="0">
                <a:solidFill>
                  <a:srgbClr val="DD4A2C"/>
                </a:solidFill>
                <a:latin typeface="Stockholm Type Regular" pitchFamily="2" charset="77"/>
              </a:rPr>
              <a:t>Del 5 av 5</a:t>
            </a:r>
          </a:p>
        </p:txBody>
      </p:sp>
      <p:pic>
        <p:nvPicPr>
          <p:cNvPr id="13" name="Bild 12" descr="Kommentar hjärta kontur">
            <a:extLst>
              <a:ext uri="{FF2B5EF4-FFF2-40B4-BE49-F238E27FC236}">
                <a16:creationId xmlns:a16="http://schemas.microsoft.com/office/drawing/2014/main" id="{1816F3E5-C0F8-B5AF-3465-23D55FB48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519936" y="2780928"/>
            <a:ext cx="1014878" cy="1014878"/>
          </a:xfrm>
          <a:prstGeom prst="rect">
            <a:avLst/>
          </a:prstGeom>
        </p:spPr>
      </p:pic>
      <p:sp>
        <p:nvSpPr>
          <p:cNvPr id="2" name="Rubrik 1" hidden="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 smtClean="0"/>
              <a:t>Kurs i digital vardag, del 5 av 5</a:t>
            </a:r>
            <a:endParaRPr lang="sv-SE" dirty="0"/>
          </a:p>
        </p:txBody>
      </p:sp>
      <p:sp>
        <p:nvSpPr>
          <p:cNvPr id="3" name="Underrubrik 2" hidden="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9359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496" y="2493000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Hur känns det idag? </a:t>
            </a:r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  <a:sym typeface="Wingdings" pitchFamily="2" charset="2"/>
              </a:rPr>
              <a:t>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864467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ska vi lära oss idag?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EFFEF811-41AB-187A-D18B-C8EBF7A94E90}"/>
              </a:ext>
            </a:extLst>
          </p:cNvPr>
          <p:cNvSpPr txBox="1"/>
          <p:nvPr/>
        </p:nvSpPr>
        <p:spPr>
          <a:xfrm>
            <a:off x="4197687" y="1772816"/>
            <a:ext cx="3223959" cy="29276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BankID</a:t>
            </a: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Digitala tjänster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Säkerhet på nätet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52231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ubrik 1">
            <a:extLst>
              <a:ext uri="{FF2B5EF4-FFF2-40B4-BE49-F238E27FC236}">
                <a16:creationId xmlns:a16="http://schemas.microsoft.com/office/drawing/2014/main" id="{AF4510C9-6972-616B-9F72-C9EF7CB7B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Video om </a:t>
            </a:r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BankID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A50C679D-EA90-92A0-4EBC-1D2601A4BE0C}"/>
              </a:ext>
            </a:extLst>
          </p:cNvPr>
          <p:cNvSpPr txBox="1"/>
          <p:nvPr/>
        </p:nvSpPr>
        <p:spPr>
          <a:xfrm>
            <a:off x="2432749" y="3026199"/>
            <a:ext cx="7314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>
                <a:hlinkClick r:id="rId2"/>
              </a:rPr>
              <a:t>https://www.sfiekonomi.se/wp-content/uploads/2020/07/3_bankid.mp4</a:t>
            </a:r>
            <a:r>
              <a:rPr lang="sv-S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66936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BankID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6A07F892-D8E6-492A-0E2A-67D920D34F90}"/>
              </a:ext>
            </a:extLst>
          </p:cNvPr>
          <p:cNvSpPr txBox="1"/>
          <p:nvPr/>
        </p:nvSpPr>
        <p:spPr>
          <a:xfrm>
            <a:off x="610689" y="1536174"/>
            <a:ext cx="95050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Ditt pass eller körkort är </a:t>
            </a:r>
            <a:r>
              <a:rPr lang="sv-SE" sz="2400" b="1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legitimation</a:t>
            </a: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 och </a:t>
            </a:r>
            <a:r>
              <a:rPr lang="sv-SE" sz="2400" dirty="0" err="1">
                <a:solidFill>
                  <a:schemeClr val="bg1"/>
                </a:solidFill>
                <a:effectLst/>
                <a:latin typeface="Stockholm Type Regular" pitchFamily="2" charset="77"/>
              </a:rPr>
              <a:t>identiferar</a:t>
            </a: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 att du är du. </a:t>
            </a:r>
          </a:p>
          <a:p>
            <a:r>
              <a:rPr lang="sv-SE" sz="2400" dirty="0" err="1">
                <a:solidFill>
                  <a:schemeClr val="bg1"/>
                </a:solidFill>
                <a:effectLst/>
                <a:latin typeface="Stockholm Type Regular" pitchFamily="2" charset="77"/>
              </a:rPr>
              <a:t>BankID</a:t>
            </a: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 är en </a:t>
            </a:r>
            <a:r>
              <a:rPr lang="sv-SE" sz="2400" dirty="0">
                <a:solidFill>
                  <a:schemeClr val="bg1"/>
                </a:solidFill>
                <a:effectLst/>
                <a:latin typeface="Stockholm Type Bold" pitchFamily="2" charset="77"/>
              </a:rPr>
              <a:t>digital legitimation</a:t>
            </a: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. </a:t>
            </a:r>
          </a:p>
          <a:p>
            <a:r>
              <a:rPr lang="sv-SE" sz="2400" b="1" dirty="0" err="1">
                <a:solidFill>
                  <a:srgbClr val="FCBF0A"/>
                </a:solidFill>
                <a:effectLst/>
                <a:latin typeface="Stockholm Type Bold" pitchFamily="2" charset="77"/>
              </a:rPr>
              <a:t>BankID</a:t>
            </a:r>
            <a:r>
              <a:rPr lang="sv-SE" sz="2400" b="1" dirty="0">
                <a:solidFill>
                  <a:srgbClr val="FCBF0A"/>
                </a:solidFill>
                <a:effectLst/>
                <a:latin typeface="Stockholm Type Bold" pitchFamily="2" charset="77"/>
              </a:rPr>
              <a:t> </a:t>
            </a:r>
            <a:r>
              <a:rPr lang="sv-SE" sz="2400" b="1" dirty="0" err="1">
                <a:solidFill>
                  <a:srgbClr val="FCBF0A"/>
                </a:solidFill>
                <a:effectLst/>
                <a:latin typeface="Stockholm Type Bold" pitchFamily="2" charset="77"/>
              </a:rPr>
              <a:t>identiferar</a:t>
            </a:r>
            <a:r>
              <a:rPr lang="sv-SE" sz="2400" b="1" dirty="0">
                <a:solidFill>
                  <a:srgbClr val="FCBF0A"/>
                </a:solidFill>
                <a:effectLst/>
                <a:latin typeface="Stockholm Type Bold" pitchFamily="2" charset="77"/>
              </a:rPr>
              <a:t> att du är du på internet. </a:t>
            </a:r>
          </a:p>
          <a:p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/>
            </a:r>
            <a:b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</a:br>
            <a:endParaRPr lang="sv-SE" sz="2400" dirty="0">
              <a:solidFill>
                <a:schemeClr val="bg1"/>
              </a:solidFill>
              <a:effectLst/>
              <a:latin typeface="Stockholm Type Regular" pitchFamily="2" charset="77"/>
            </a:endParaRPr>
          </a:p>
          <a:p>
            <a:r>
              <a:rPr lang="sv-SE" sz="2400" dirty="0" err="1">
                <a:solidFill>
                  <a:schemeClr val="bg1"/>
                </a:solidFill>
                <a:effectLst/>
                <a:latin typeface="Stockholm Type Regular" pitchFamily="2" charset="77"/>
              </a:rPr>
              <a:t>BankID</a:t>
            </a: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 fungerar som </a:t>
            </a:r>
            <a:r>
              <a:rPr lang="sv-SE" sz="2400" b="1" dirty="0">
                <a:solidFill>
                  <a:schemeClr val="bg1"/>
                </a:solidFill>
                <a:effectLst/>
                <a:latin typeface="Stockholm Type Bold" pitchFamily="2" charset="77"/>
              </a:rPr>
              <a:t>en nyckel </a:t>
            </a: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där du identifierar dig </a:t>
            </a:r>
          </a:p>
          <a:p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till olika tjänster på nätet. </a:t>
            </a:r>
          </a:p>
          <a:p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/>
            </a:r>
            <a:b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</a:br>
            <a:endParaRPr lang="sv-SE" sz="2400" dirty="0">
              <a:solidFill>
                <a:schemeClr val="bg1"/>
              </a:solidFill>
              <a:effectLst/>
              <a:latin typeface="Stockholm Type Regular" pitchFamily="2" charset="77"/>
            </a:endParaRPr>
          </a:p>
          <a:p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Du skaffar </a:t>
            </a:r>
            <a:r>
              <a:rPr lang="sv-SE" sz="2400" dirty="0" err="1">
                <a:solidFill>
                  <a:schemeClr val="bg1"/>
                </a:solidFill>
                <a:effectLst/>
                <a:latin typeface="Stockholm Type Regular" pitchFamily="2" charset="77"/>
              </a:rPr>
              <a:t>BankID</a:t>
            </a: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 hos din bank.</a:t>
            </a:r>
          </a:p>
        </p:txBody>
      </p:sp>
      <p:pic>
        <p:nvPicPr>
          <p:cNvPr id="8" name="Bildobjekt 7" title="Hand som håller i smartphone, på skärmen visas BankIDs logotyp.">
            <a:extLst>
              <a:ext uri="{FF2B5EF4-FFF2-40B4-BE49-F238E27FC236}">
                <a16:creationId xmlns:a16="http://schemas.microsoft.com/office/drawing/2014/main" id="{1B90293A-A2A0-E6EC-C49B-1560F45F47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2064" y="1743298"/>
            <a:ext cx="4777680" cy="5125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064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BankID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13B868E2-9B65-5926-9BB4-2201F40434E6}"/>
              </a:ext>
            </a:extLst>
          </p:cNvPr>
          <p:cNvSpPr txBox="1"/>
          <p:nvPr/>
        </p:nvSpPr>
        <p:spPr>
          <a:xfrm>
            <a:off x="1235047" y="2204864"/>
            <a:ext cx="6373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800" dirty="0">
                <a:solidFill>
                  <a:schemeClr val="bg1"/>
                </a:solidFill>
                <a:latin typeface="Stockholm Type Regular" pitchFamily="2" charset="77"/>
              </a:rPr>
              <a:t>Logga in och skicka handlingar till: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47A65197-C971-362B-289B-A7EE117AC26B}"/>
              </a:ext>
            </a:extLst>
          </p:cNvPr>
          <p:cNvSpPr txBox="1"/>
          <p:nvPr/>
        </p:nvSpPr>
        <p:spPr>
          <a:xfrm>
            <a:off x="1235047" y="3689146"/>
            <a:ext cx="51058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800" dirty="0">
                <a:solidFill>
                  <a:schemeClr val="bg1"/>
                </a:solidFill>
                <a:latin typeface="Stockholm Type Regular" pitchFamily="2" charset="77"/>
              </a:rPr>
              <a:t>Använda din internetbank: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DE1D4324-37F4-B8AA-8773-8E9D8BCBD54D}"/>
              </a:ext>
            </a:extLst>
          </p:cNvPr>
          <p:cNvSpPr txBox="1"/>
          <p:nvPr/>
        </p:nvSpPr>
        <p:spPr>
          <a:xfrm>
            <a:off x="1198141" y="5410813"/>
            <a:ext cx="5040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v-SE" sz="2800" dirty="0">
                <a:solidFill>
                  <a:schemeClr val="bg1"/>
                </a:solidFill>
                <a:latin typeface="Stockholm Type Regular" pitchFamily="2" charset="77"/>
              </a:rPr>
              <a:t>Betala för köp på internet.</a:t>
            </a:r>
          </a:p>
        </p:txBody>
      </p:sp>
      <p:pic>
        <p:nvPicPr>
          <p:cNvPr id="3074" name="Picture 2" title="Arbetsförmedlingen logotyp.">
            <a:extLst>
              <a:ext uri="{FF2B5EF4-FFF2-40B4-BE49-F238E27FC236}">
                <a16:creationId xmlns:a16="http://schemas.microsoft.com/office/drawing/2014/main" id="{31C9504F-EC2B-6B84-2F74-49174756A2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0586" y="2822366"/>
            <a:ext cx="3087636" cy="494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Bildobjekt 9" title="Försäkringskassan logotyp.">
            <a:extLst>
              <a:ext uri="{FF2B5EF4-FFF2-40B4-BE49-F238E27FC236}">
                <a16:creationId xmlns:a16="http://schemas.microsoft.com/office/drawing/2014/main" id="{5B7E4690-6594-77BE-11E9-4F3975F738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1187" y="2814707"/>
            <a:ext cx="3374871" cy="494088"/>
          </a:xfrm>
          <a:prstGeom prst="rect">
            <a:avLst/>
          </a:prstGeom>
        </p:spPr>
      </p:pic>
      <p:pic>
        <p:nvPicPr>
          <p:cNvPr id="12" name="Bildobjekt 11" title="Skatteverket logotyp.">
            <a:extLst>
              <a:ext uri="{FF2B5EF4-FFF2-40B4-BE49-F238E27FC236}">
                <a16:creationId xmlns:a16="http://schemas.microsoft.com/office/drawing/2014/main" id="{21F4C1B7-7873-ACAB-F86B-03C3ECBD223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9023" y="2822366"/>
            <a:ext cx="2106375" cy="494088"/>
          </a:xfrm>
          <a:prstGeom prst="rect">
            <a:avLst/>
          </a:prstGeom>
        </p:spPr>
      </p:pic>
      <p:pic>
        <p:nvPicPr>
          <p:cNvPr id="14" name="Bildobjekt 13" title="Stockholms stad logotyp.">
            <a:extLst>
              <a:ext uri="{FF2B5EF4-FFF2-40B4-BE49-F238E27FC236}">
                <a16:creationId xmlns:a16="http://schemas.microsoft.com/office/drawing/2014/main" id="{12EFC2F1-20E4-00D2-ECFA-A11630B1864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8363" y="2822366"/>
            <a:ext cx="1440160" cy="527117"/>
          </a:xfrm>
          <a:prstGeom prst="rect">
            <a:avLst/>
          </a:prstGeom>
        </p:spPr>
      </p:pic>
      <p:sp>
        <p:nvSpPr>
          <p:cNvPr id="15" name="textruta 14">
            <a:extLst>
              <a:ext uri="{FF2B5EF4-FFF2-40B4-BE49-F238E27FC236}">
                <a16:creationId xmlns:a16="http://schemas.microsoft.com/office/drawing/2014/main" id="{517F8FED-33D6-EE2B-7319-2AF8BE207053}"/>
              </a:ext>
            </a:extLst>
          </p:cNvPr>
          <p:cNvSpPr txBox="1"/>
          <p:nvPr/>
        </p:nvSpPr>
        <p:spPr>
          <a:xfrm>
            <a:off x="852862" y="1377556"/>
            <a:ext cx="5237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800" b="1" dirty="0">
                <a:solidFill>
                  <a:schemeClr val="bg1"/>
                </a:solidFill>
                <a:latin typeface="Stockholm Type Bold" pitchFamily="2" charset="77"/>
              </a:rPr>
              <a:t>Vad kan </a:t>
            </a:r>
            <a:r>
              <a:rPr lang="sv-SE" sz="2800" b="1" dirty="0" err="1">
                <a:solidFill>
                  <a:schemeClr val="bg1"/>
                </a:solidFill>
                <a:latin typeface="Stockholm Type Bold" pitchFamily="2" charset="77"/>
              </a:rPr>
              <a:t>BankID</a:t>
            </a:r>
            <a:r>
              <a:rPr lang="sv-SE" sz="2800" b="1" dirty="0">
                <a:solidFill>
                  <a:schemeClr val="bg1"/>
                </a:solidFill>
                <a:latin typeface="Stockholm Type Bold" pitchFamily="2" charset="77"/>
              </a:rPr>
              <a:t> användas till?</a:t>
            </a:r>
          </a:p>
        </p:txBody>
      </p:sp>
      <p:pic>
        <p:nvPicPr>
          <p:cNvPr id="3076" name="Picture 4" title="Nordea logotyp.">
            <a:extLst>
              <a:ext uri="{FF2B5EF4-FFF2-40B4-BE49-F238E27FC236}">
                <a16:creationId xmlns:a16="http://schemas.microsoft.com/office/drawing/2014/main" id="{D30956AA-890C-B0FC-0425-953F84D2D2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3120" b="36343"/>
          <a:stretch/>
        </p:blipFill>
        <p:spPr bwMode="auto">
          <a:xfrm>
            <a:off x="1164879" y="4343557"/>
            <a:ext cx="1960346" cy="59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title="SEB logotyp.">
            <a:extLst>
              <a:ext uri="{FF2B5EF4-FFF2-40B4-BE49-F238E27FC236}">
                <a16:creationId xmlns:a16="http://schemas.microsoft.com/office/drawing/2014/main" id="{4BEE1E03-DCCC-98F8-F514-85B99A63DC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348" t="31611" r="10157" b="28117"/>
          <a:stretch/>
        </p:blipFill>
        <p:spPr bwMode="auto">
          <a:xfrm>
            <a:off x="3364806" y="4372208"/>
            <a:ext cx="1125100" cy="56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title="Swedbank logotyp.">
            <a:extLst>
              <a:ext uri="{FF2B5EF4-FFF2-40B4-BE49-F238E27FC236}">
                <a16:creationId xmlns:a16="http://schemas.microsoft.com/office/drawing/2014/main" id="{7C97A154-5B01-753E-EA03-4A9B8BF94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4086" y="4368128"/>
            <a:ext cx="2082572" cy="56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title="Handelsbanken logotyp.">
            <a:extLst>
              <a:ext uri="{FF2B5EF4-FFF2-40B4-BE49-F238E27FC236}">
                <a16:creationId xmlns:a16="http://schemas.microsoft.com/office/drawing/2014/main" id="{B973EC4A-B0F4-BEEE-AFB9-2D2AC34ECA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0838" y="4368128"/>
            <a:ext cx="2082572" cy="607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title="Danskebank logotyp.">
            <a:extLst>
              <a:ext uri="{FF2B5EF4-FFF2-40B4-BE49-F238E27FC236}">
                <a16:creationId xmlns:a16="http://schemas.microsoft.com/office/drawing/2014/main" id="{6F93D8B3-F1A1-AECA-1F33-8518BFC4F3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091" t="27391" r="14091" b="26046"/>
          <a:stretch/>
        </p:blipFill>
        <p:spPr bwMode="auto">
          <a:xfrm>
            <a:off x="9477590" y="4348568"/>
            <a:ext cx="1837885" cy="671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226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D5BE302A-97EE-7E4F-9F39-B2C9A94911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97876" y="2288845"/>
            <a:ext cx="7033919" cy="1197049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sv-SE" sz="2800" b="1" dirty="0">
                <a:latin typeface="Stockholm Type Bold" pitchFamily="2" charset="77"/>
              </a:rPr>
              <a:t>Dela inte din kod med någon annan!</a:t>
            </a:r>
          </a:p>
        </p:txBody>
      </p:sp>
      <p:sp>
        <p:nvSpPr>
          <p:cNvPr id="10" name="Rubrik 1">
            <a:extLst>
              <a:ext uri="{FF2B5EF4-FFF2-40B4-BE49-F238E27FC236}">
                <a16:creationId xmlns:a16="http://schemas.microsoft.com/office/drawing/2014/main" id="{AF4510C9-6972-616B-9F72-C9EF7CB7B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BankID</a:t>
            </a:r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 - Säkerhet</a:t>
            </a:r>
          </a:p>
        </p:txBody>
      </p:sp>
      <p:pic>
        <p:nvPicPr>
          <p:cNvPr id="12" name="Bildobjekt 11" title="Hand som håller i smartphone, på skärmen syns BankIDs logotyp.">
            <a:extLst>
              <a:ext uri="{FF2B5EF4-FFF2-40B4-BE49-F238E27FC236}">
                <a16:creationId xmlns:a16="http://schemas.microsoft.com/office/drawing/2014/main" id="{C7833A57-8168-71FF-08D8-7CF862E737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108" y="941433"/>
            <a:ext cx="5515444" cy="5916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8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496" y="403519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Digitala betalningar</a:t>
            </a:r>
          </a:p>
        </p:txBody>
      </p:sp>
      <p:cxnSp>
        <p:nvCxnSpPr>
          <p:cNvPr id="17" name="Rak pil 16" title="Pil som pekar till höger.">
            <a:extLst>
              <a:ext uri="{FF2B5EF4-FFF2-40B4-BE49-F238E27FC236}">
                <a16:creationId xmlns:a16="http://schemas.microsoft.com/office/drawing/2014/main" id="{E415DB84-2DE3-0521-E734-7A456E1DF5EC}"/>
              </a:ext>
            </a:extLst>
          </p:cNvPr>
          <p:cNvCxnSpPr>
            <a:cxnSpLocks/>
          </p:cNvCxnSpPr>
          <p:nvPr/>
        </p:nvCxnSpPr>
        <p:spPr>
          <a:xfrm>
            <a:off x="5015880" y="3861047"/>
            <a:ext cx="2016224" cy="0"/>
          </a:xfrm>
          <a:prstGeom prst="straightConnector1">
            <a:avLst/>
          </a:prstGeom>
          <a:ln w="76200">
            <a:solidFill>
              <a:srgbClr val="DD4A2C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5" name="Bildobjekt 4" title="Närbild på två personers händer som hanterar kontanter.">
            <a:extLst>
              <a:ext uri="{FF2B5EF4-FFF2-40B4-BE49-F238E27FC236}">
                <a16:creationId xmlns:a16="http://schemas.microsoft.com/office/drawing/2014/main" id="{A5171E8E-4E8A-5258-16C8-FD3C07E7CE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3432" y="2108010"/>
            <a:ext cx="3582534" cy="3546389"/>
          </a:xfrm>
          <a:prstGeom prst="rect">
            <a:avLst/>
          </a:prstGeom>
        </p:spPr>
      </p:pic>
      <p:pic>
        <p:nvPicPr>
          <p:cNvPr id="8" name="Bildobjekt 7" title="Person som håller i smartphone och bankomatkort.">
            <a:extLst>
              <a:ext uri="{FF2B5EF4-FFF2-40B4-BE49-F238E27FC236}">
                <a16:creationId xmlns:a16="http://schemas.microsoft.com/office/drawing/2014/main" id="{196CC6D9-2E50-C01B-7B4C-B7084C5EA1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20136" y="2067695"/>
            <a:ext cx="4076636" cy="358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3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Internetbanken</a:t>
            </a: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AEFC87E0-5AFB-1D90-70AF-07AF3B8C5EEC}"/>
              </a:ext>
            </a:extLst>
          </p:cNvPr>
          <p:cNvSpPr txBox="1"/>
          <p:nvPr/>
        </p:nvSpPr>
        <p:spPr>
          <a:xfrm>
            <a:off x="767407" y="1628800"/>
            <a:ext cx="10802289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Istället för att besöka bankkontor, kan du sköta dina bankärenden </a:t>
            </a:r>
            <a:r>
              <a:rPr lang="sv-SE" sz="2400" b="1" dirty="0">
                <a:solidFill>
                  <a:schemeClr val="bg1"/>
                </a:solidFill>
                <a:effectLst/>
                <a:latin typeface="Stockholm Type Bold" pitchFamily="2" charset="77"/>
              </a:rPr>
              <a:t>digitalt</a:t>
            </a: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.</a:t>
            </a:r>
          </a:p>
        </p:txBody>
      </p:sp>
      <p:pic>
        <p:nvPicPr>
          <p:cNvPr id="5" name="Bildobjekt 4" title="Företagsbyggnad.">
            <a:extLst>
              <a:ext uri="{FF2B5EF4-FFF2-40B4-BE49-F238E27FC236}">
                <a16:creationId xmlns:a16="http://schemas.microsoft.com/office/drawing/2014/main" id="{A086EE04-3FA9-08BE-5A5F-12BE6269983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290" y="2636499"/>
            <a:ext cx="3702841" cy="2468800"/>
          </a:xfrm>
          <a:prstGeom prst="rect">
            <a:avLst/>
          </a:prstGeom>
        </p:spPr>
      </p:pic>
      <p:cxnSp>
        <p:nvCxnSpPr>
          <p:cNvPr id="6" name="Rak pil 5" title="Pil som pekar till höger.">
            <a:extLst>
              <a:ext uri="{FF2B5EF4-FFF2-40B4-BE49-F238E27FC236}">
                <a16:creationId xmlns:a16="http://schemas.microsoft.com/office/drawing/2014/main" id="{B42EAE10-F177-AF6D-2367-7426D44E76A5}"/>
              </a:ext>
            </a:extLst>
          </p:cNvPr>
          <p:cNvCxnSpPr>
            <a:cxnSpLocks/>
          </p:cNvCxnSpPr>
          <p:nvPr/>
        </p:nvCxnSpPr>
        <p:spPr>
          <a:xfrm>
            <a:off x="5008756" y="3500595"/>
            <a:ext cx="2016224" cy="0"/>
          </a:xfrm>
          <a:prstGeom prst="straightConnector1">
            <a:avLst/>
          </a:prstGeom>
          <a:ln w="76200">
            <a:solidFill>
              <a:srgbClr val="DD4A2C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9" name="Bildobjekt 8" title="Person som håller i smartphone och bankomatkort.">
            <a:extLst>
              <a:ext uri="{FF2B5EF4-FFF2-40B4-BE49-F238E27FC236}">
                <a16:creationId xmlns:a16="http://schemas.microsoft.com/office/drawing/2014/main" id="{0CD278E7-BE21-1448-886E-CB12BFA8ED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64152" y="2622632"/>
            <a:ext cx="3258210" cy="2606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1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Internetbanken</a:t>
            </a: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AEFC87E0-5AFB-1D90-70AF-07AF3B8C5EEC}"/>
              </a:ext>
            </a:extLst>
          </p:cNvPr>
          <p:cNvSpPr txBox="1"/>
          <p:nvPr/>
        </p:nvSpPr>
        <p:spPr>
          <a:xfrm>
            <a:off x="767408" y="1772816"/>
            <a:ext cx="9937104" cy="2119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Internetbanken har </a:t>
            </a:r>
            <a:r>
              <a:rPr lang="sv-SE" sz="2400" b="1" dirty="0">
                <a:solidFill>
                  <a:schemeClr val="bg1"/>
                </a:solidFill>
                <a:effectLst/>
                <a:latin typeface="Stockholm Type Bold" pitchFamily="2" charset="77"/>
              </a:rPr>
              <a:t>öppet dygnet runt</a:t>
            </a: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. </a:t>
            </a:r>
          </a:p>
          <a:p>
            <a:pPr>
              <a:lnSpc>
                <a:spcPct val="125000"/>
              </a:lnSpc>
              <a:spcAft>
                <a:spcPts val="600"/>
              </a:spcAft>
            </a:pPr>
            <a:endParaRPr lang="sv-SE" sz="2400" dirty="0">
              <a:solidFill>
                <a:schemeClr val="bg1"/>
              </a:solidFill>
              <a:effectLst/>
              <a:latin typeface="Stockholm Type Regular" pitchFamily="2" charset="77"/>
            </a:endParaRPr>
          </a:p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Du kan betala räkningar och överföra pengar </a:t>
            </a:r>
          </a:p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sv-SE" sz="2400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utan att behöva lämna ditt hem.</a:t>
            </a:r>
          </a:p>
        </p:txBody>
      </p:sp>
    </p:spTree>
    <p:extLst>
      <p:ext uri="{BB962C8B-B14F-4D97-AF65-F5344CB8AC3E}">
        <p14:creationId xmlns:p14="http://schemas.microsoft.com/office/powerpoint/2010/main" val="44319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 2" title="Smartphone.">
            <a:extLst>
              <a:ext uri="{FF2B5EF4-FFF2-40B4-BE49-F238E27FC236}">
                <a16:creationId xmlns:a16="http://schemas.microsoft.com/office/drawing/2014/main" id="{776E23D9-2F74-4F72-CEC0-ADEDF50CCB66}"/>
              </a:ext>
            </a:extLst>
          </p:cNvPr>
          <p:cNvGrpSpPr/>
          <p:nvPr/>
        </p:nvGrpSpPr>
        <p:grpSpPr>
          <a:xfrm>
            <a:off x="583594" y="1052736"/>
            <a:ext cx="2639236" cy="4952128"/>
            <a:chOff x="7730806" y="199301"/>
            <a:chExt cx="3076843" cy="5891855"/>
          </a:xfrm>
        </p:grpSpPr>
        <p:pic>
          <p:nvPicPr>
            <p:cNvPr id="5" name="Bildobjekt 4">
              <a:extLst>
                <a:ext uri="{FF2B5EF4-FFF2-40B4-BE49-F238E27FC236}">
                  <a16:creationId xmlns:a16="http://schemas.microsoft.com/office/drawing/2014/main" id="{0B04D441-A373-4B65-F02A-346422862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81107" y="315874"/>
              <a:ext cx="2854940" cy="5727725"/>
            </a:xfrm>
            <a:prstGeom prst="rect">
              <a:avLst/>
            </a:prstGeom>
          </p:spPr>
        </p:pic>
        <p:pic>
          <p:nvPicPr>
            <p:cNvPr id="7" name="Bildobjekt 6">
              <a:extLst>
                <a:ext uri="{FF2B5EF4-FFF2-40B4-BE49-F238E27FC236}">
                  <a16:creationId xmlns:a16="http://schemas.microsoft.com/office/drawing/2014/main" id="{4C696325-AFF9-24DD-3644-345854EDB0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30806" y="199301"/>
              <a:ext cx="3076843" cy="5891855"/>
            </a:xfrm>
            <a:prstGeom prst="rect">
              <a:avLst/>
            </a:prstGeom>
          </p:spPr>
        </p:pic>
      </p:grpSp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Ladda ner bankappen</a:t>
            </a:r>
          </a:p>
        </p:txBody>
      </p:sp>
      <p:pic>
        <p:nvPicPr>
          <p:cNvPr id="1028" name="Picture 4" title="Smartphone.">
            <a:extLst>
              <a:ext uri="{FF2B5EF4-FFF2-40B4-BE49-F238E27FC236}">
                <a16:creationId xmlns:a16="http://schemas.microsoft.com/office/drawing/2014/main" id="{CAFD448D-B6F2-443A-8FED-C9B4FC93D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92344" y="1210331"/>
            <a:ext cx="2232248" cy="4650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Rak 5">
            <a:extLst>
              <a:ext uri="{FF2B5EF4-FFF2-40B4-BE49-F238E27FC236}">
                <a16:creationId xmlns:a16="http://schemas.microsoft.com/office/drawing/2014/main" id="{050CEA13-4368-7FF6-95BE-57176BD04264}"/>
              </a:ext>
            </a:extLst>
          </p:cNvPr>
          <p:cNvCxnSpPr>
            <a:cxnSpLocks/>
          </p:cNvCxnSpPr>
          <p:nvPr/>
        </p:nvCxnSpPr>
        <p:spPr>
          <a:xfrm flipH="1" flipV="1">
            <a:off x="1199456" y="3557804"/>
            <a:ext cx="2392679" cy="1311356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title="App Store ikon.">
            <a:extLst>
              <a:ext uri="{FF2B5EF4-FFF2-40B4-BE49-F238E27FC236}">
                <a16:creationId xmlns:a16="http://schemas.microsoft.com/office/drawing/2014/main" id="{D8740445-56A8-9C82-0570-884A79E82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0080" y="4684058"/>
            <a:ext cx="1176789" cy="1176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Rak 7">
            <a:extLst>
              <a:ext uri="{FF2B5EF4-FFF2-40B4-BE49-F238E27FC236}">
                <a16:creationId xmlns:a16="http://schemas.microsoft.com/office/drawing/2014/main" id="{41641DE9-5010-41FA-5E85-C2909F2851D7}"/>
              </a:ext>
            </a:extLst>
          </p:cNvPr>
          <p:cNvCxnSpPr>
            <a:cxnSpLocks/>
            <a:endCxn id="1032" idx="3"/>
          </p:cNvCxnSpPr>
          <p:nvPr/>
        </p:nvCxnSpPr>
        <p:spPr>
          <a:xfrm flipH="1">
            <a:off x="8759133" y="4326262"/>
            <a:ext cx="1790476" cy="946191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 title="Google Play ikon.">
            <a:extLst>
              <a:ext uri="{FF2B5EF4-FFF2-40B4-BE49-F238E27FC236}">
                <a16:creationId xmlns:a16="http://schemas.microsoft.com/office/drawing/2014/main" id="{8D41B1F3-3E0E-9F1F-47AC-7AD9390EB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19119" y="4684058"/>
            <a:ext cx="1140014" cy="117678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ruta 10">
            <a:extLst>
              <a:ext uri="{FF2B5EF4-FFF2-40B4-BE49-F238E27FC236}">
                <a16:creationId xmlns:a16="http://schemas.microsoft.com/office/drawing/2014/main" id="{EA738099-5029-14A8-6B90-E3D2945137B0}"/>
              </a:ext>
            </a:extLst>
          </p:cNvPr>
          <p:cNvSpPr txBox="1"/>
          <p:nvPr/>
        </p:nvSpPr>
        <p:spPr>
          <a:xfrm>
            <a:off x="7514123" y="5860847"/>
            <a:ext cx="14622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Google Play</a:t>
            </a:r>
          </a:p>
        </p:txBody>
      </p:sp>
      <p:sp>
        <p:nvSpPr>
          <p:cNvPr id="12" name="textruta 11">
            <a:extLst>
              <a:ext uri="{FF2B5EF4-FFF2-40B4-BE49-F238E27FC236}">
                <a16:creationId xmlns:a16="http://schemas.microsoft.com/office/drawing/2014/main" id="{8E658F23-BE1C-1088-2784-C8714DF5D0C1}"/>
              </a:ext>
            </a:extLst>
          </p:cNvPr>
          <p:cNvSpPr txBox="1"/>
          <p:nvPr/>
        </p:nvSpPr>
        <p:spPr>
          <a:xfrm>
            <a:off x="3402341" y="5833581"/>
            <a:ext cx="1252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>
                <a:solidFill>
                  <a:schemeClr val="bg1"/>
                </a:solidFill>
                <a:latin typeface="Stockholm Type Regular" pitchFamily="2" charset="77"/>
              </a:rPr>
              <a:t>App</a:t>
            </a:r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 Store</a:t>
            </a:r>
          </a:p>
        </p:txBody>
      </p:sp>
      <p:sp>
        <p:nvSpPr>
          <p:cNvPr id="13" name="Platshållare för text 2">
            <a:extLst>
              <a:ext uri="{FF2B5EF4-FFF2-40B4-BE49-F238E27FC236}">
                <a16:creationId xmlns:a16="http://schemas.microsoft.com/office/drawing/2014/main" id="{D974408A-4C16-16CC-241D-F8DDD39E66DF}"/>
              </a:ext>
            </a:extLst>
          </p:cNvPr>
          <p:cNvSpPr txBox="1">
            <a:spLocks/>
          </p:cNvSpPr>
          <p:nvPr/>
        </p:nvSpPr>
        <p:spPr>
          <a:xfrm>
            <a:off x="4121274" y="2220608"/>
            <a:ext cx="3949451" cy="1176789"/>
          </a:xfrm>
          <a:custGeom>
            <a:avLst/>
            <a:gdLst>
              <a:gd name="connsiteX0" fmla="*/ 0 w 3949451"/>
              <a:gd name="connsiteY0" fmla="*/ 0 h 1176789"/>
              <a:gd name="connsiteX1" fmla="*/ 618747 w 3949451"/>
              <a:gd name="connsiteY1" fmla="*/ 0 h 1176789"/>
              <a:gd name="connsiteX2" fmla="*/ 1158506 w 3949451"/>
              <a:gd name="connsiteY2" fmla="*/ 0 h 1176789"/>
              <a:gd name="connsiteX3" fmla="*/ 1737758 w 3949451"/>
              <a:gd name="connsiteY3" fmla="*/ 0 h 1176789"/>
              <a:gd name="connsiteX4" fmla="*/ 2435495 w 3949451"/>
              <a:gd name="connsiteY4" fmla="*/ 0 h 1176789"/>
              <a:gd name="connsiteX5" fmla="*/ 3054242 w 3949451"/>
              <a:gd name="connsiteY5" fmla="*/ 0 h 1176789"/>
              <a:gd name="connsiteX6" fmla="*/ 3949451 w 3949451"/>
              <a:gd name="connsiteY6" fmla="*/ 0 h 1176789"/>
              <a:gd name="connsiteX7" fmla="*/ 3949451 w 3949451"/>
              <a:gd name="connsiteY7" fmla="*/ 600162 h 1176789"/>
              <a:gd name="connsiteX8" fmla="*/ 3949451 w 3949451"/>
              <a:gd name="connsiteY8" fmla="*/ 1176789 h 1176789"/>
              <a:gd name="connsiteX9" fmla="*/ 3291209 w 3949451"/>
              <a:gd name="connsiteY9" fmla="*/ 1176789 h 1176789"/>
              <a:gd name="connsiteX10" fmla="*/ 2711956 w 3949451"/>
              <a:gd name="connsiteY10" fmla="*/ 1176789 h 1176789"/>
              <a:gd name="connsiteX11" fmla="*/ 1974726 w 3949451"/>
              <a:gd name="connsiteY11" fmla="*/ 1176789 h 1176789"/>
              <a:gd name="connsiteX12" fmla="*/ 1355978 w 3949451"/>
              <a:gd name="connsiteY12" fmla="*/ 1176789 h 1176789"/>
              <a:gd name="connsiteX13" fmla="*/ 816220 w 3949451"/>
              <a:gd name="connsiteY13" fmla="*/ 1176789 h 1176789"/>
              <a:gd name="connsiteX14" fmla="*/ 0 w 3949451"/>
              <a:gd name="connsiteY14" fmla="*/ 1176789 h 1176789"/>
              <a:gd name="connsiteX15" fmla="*/ 0 w 3949451"/>
              <a:gd name="connsiteY15" fmla="*/ 611930 h 1176789"/>
              <a:gd name="connsiteX16" fmla="*/ 0 w 3949451"/>
              <a:gd name="connsiteY16" fmla="*/ 0 h 11767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949451" h="1176789" fill="none" extrusionOk="0">
                <a:moveTo>
                  <a:pt x="0" y="0"/>
                </a:moveTo>
                <a:cubicBezTo>
                  <a:pt x="204881" y="26308"/>
                  <a:pt x="363730" y="28078"/>
                  <a:pt x="618747" y="0"/>
                </a:cubicBezTo>
                <a:cubicBezTo>
                  <a:pt x="873764" y="-28078"/>
                  <a:pt x="977276" y="-12369"/>
                  <a:pt x="1158506" y="0"/>
                </a:cubicBezTo>
                <a:cubicBezTo>
                  <a:pt x="1339736" y="12369"/>
                  <a:pt x="1600795" y="6786"/>
                  <a:pt x="1737758" y="0"/>
                </a:cubicBezTo>
                <a:cubicBezTo>
                  <a:pt x="1874721" y="-6786"/>
                  <a:pt x="2202913" y="8723"/>
                  <a:pt x="2435495" y="0"/>
                </a:cubicBezTo>
                <a:cubicBezTo>
                  <a:pt x="2668077" y="-8723"/>
                  <a:pt x="2822287" y="26860"/>
                  <a:pt x="3054242" y="0"/>
                </a:cubicBezTo>
                <a:cubicBezTo>
                  <a:pt x="3286197" y="-26860"/>
                  <a:pt x="3531342" y="-19044"/>
                  <a:pt x="3949451" y="0"/>
                </a:cubicBezTo>
                <a:cubicBezTo>
                  <a:pt x="3937383" y="205865"/>
                  <a:pt x="3942338" y="475860"/>
                  <a:pt x="3949451" y="600162"/>
                </a:cubicBezTo>
                <a:cubicBezTo>
                  <a:pt x="3956564" y="724464"/>
                  <a:pt x="3970994" y="951402"/>
                  <a:pt x="3949451" y="1176789"/>
                </a:cubicBezTo>
                <a:cubicBezTo>
                  <a:pt x="3704784" y="1147353"/>
                  <a:pt x="3472287" y="1166094"/>
                  <a:pt x="3291209" y="1176789"/>
                </a:cubicBezTo>
                <a:cubicBezTo>
                  <a:pt x="3110131" y="1187484"/>
                  <a:pt x="2967481" y="1191243"/>
                  <a:pt x="2711956" y="1176789"/>
                </a:cubicBezTo>
                <a:cubicBezTo>
                  <a:pt x="2456431" y="1162335"/>
                  <a:pt x="2141398" y="1203178"/>
                  <a:pt x="1974726" y="1176789"/>
                </a:cubicBezTo>
                <a:cubicBezTo>
                  <a:pt x="1808054" y="1150401"/>
                  <a:pt x="1491677" y="1151289"/>
                  <a:pt x="1355978" y="1176789"/>
                </a:cubicBezTo>
                <a:cubicBezTo>
                  <a:pt x="1220279" y="1202289"/>
                  <a:pt x="1050352" y="1154760"/>
                  <a:pt x="816220" y="1176789"/>
                </a:cubicBezTo>
                <a:cubicBezTo>
                  <a:pt x="582088" y="1198818"/>
                  <a:pt x="369432" y="1183548"/>
                  <a:pt x="0" y="1176789"/>
                </a:cubicBezTo>
                <a:cubicBezTo>
                  <a:pt x="4949" y="970060"/>
                  <a:pt x="-4667" y="783562"/>
                  <a:pt x="0" y="611930"/>
                </a:cubicBezTo>
                <a:cubicBezTo>
                  <a:pt x="4667" y="440298"/>
                  <a:pt x="18276" y="186280"/>
                  <a:pt x="0" y="0"/>
                </a:cubicBezTo>
                <a:close/>
              </a:path>
              <a:path w="3949451" h="1176789" stroke="0" extrusionOk="0">
                <a:moveTo>
                  <a:pt x="0" y="0"/>
                </a:moveTo>
                <a:cubicBezTo>
                  <a:pt x="286097" y="-28955"/>
                  <a:pt x="375764" y="-18875"/>
                  <a:pt x="618747" y="0"/>
                </a:cubicBezTo>
                <a:cubicBezTo>
                  <a:pt x="861730" y="18875"/>
                  <a:pt x="907557" y="-24395"/>
                  <a:pt x="1158506" y="0"/>
                </a:cubicBezTo>
                <a:cubicBezTo>
                  <a:pt x="1409455" y="24395"/>
                  <a:pt x="1746121" y="-20591"/>
                  <a:pt x="1895736" y="0"/>
                </a:cubicBezTo>
                <a:cubicBezTo>
                  <a:pt x="2045351" y="20591"/>
                  <a:pt x="2261267" y="16410"/>
                  <a:pt x="2514484" y="0"/>
                </a:cubicBezTo>
                <a:cubicBezTo>
                  <a:pt x="2767701" y="-16410"/>
                  <a:pt x="2892077" y="30780"/>
                  <a:pt x="3133231" y="0"/>
                </a:cubicBezTo>
                <a:cubicBezTo>
                  <a:pt x="3374385" y="-30780"/>
                  <a:pt x="3779589" y="-21894"/>
                  <a:pt x="3949451" y="0"/>
                </a:cubicBezTo>
                <a:cubicBezTo>
                  <a:pt x="3934949" y="171644"/>
                  <a:pt x="3951615" y="439967"/>
                  <a:pt x="3949451" y="564859"/>
                </a:cubicBezTo>
                <a:cubicBezTo>
                  <a:pt x="3947287" y="689751"/>
                  <a:pt x="3961617" y="960099"/>
                  <a:pt x="3949451" y="1176789"/>
                </a:cubicBezTo>
                <a:cubicBezTo>
                  <a:pt x="3764438" y="1196884"/>
                  <a:pt x="3620886" y="1158029"/>
                  <a:pt x="3370198" y="1176789"/>
                </a:cubicBezTo>
                <a:cubicBezTo>
                  <a:pt x="3119510" y="1195549"/>
                  <a:pt x="2883712" y="1152950"/>
                  <a:pt x="2711956" y="1176789"/>
                </a:cubicBezTo>
                <a:cubicBezTo>
                  <a:pt x="2540200" y="1200628"/>
                  <a:pt x="2290680" y="1205676"/>
                  <a:pt x="2053715" y="1176789"/>
                </a:cubicBezTo>
                <a:cubicBezTo>
                  <a:pt x="1816750" y="1147902"/>
                  <a:pt x="1599152" y="1172393"/>
                  <a:pt x="1434967" y="1176789"/>
                </a:cubicBezTo>
                <a:cubicBezTo>
                  <a:pt x="1270782" y="1181185"/>
                  <a:pt x="874016" y="1187560"/>
                  <a:pt x="697736" y="1176789"/>
                </a:cubicBezTo>
                <a:cubicBezTo>
                  <a:pt x="521456" y="1166018"/>
                  <a:pt x="269371" y="1176397"/>
                  <a:pt x="0" y="1176789"/>
                </a:cubicBezTo>
                <a:cubicBezTo>
                  <a:pt x="-11872" y="1027808"/>
                  <a:pt x="5250" y="847289"/>
                  <a:pt x="0" y="611930"/>
                </a:cubicBezTo>
                <a:cubicBezTo>
                  <a:pt x="-5250" y="376571"/>
                  <a:pt x="15906" y="281956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v-SE" dirty="0">
                <a:latin typeface="Stockholm Type Regular" pitchFamily="2" charset="77"/>
              </a:rPr>
              <a:t>       Ladda ner din banks </a:t>
            </a:r>
            <a:r>
              <a:rPr lang="sv-SE" dirty="0" err="1">
                <a:latin typeface="Stockholm Type Regular" pitchFamily="2" charset="77"/>
              </a:rPr>
              <a:t>app</a:t>
            </a:r>
            <a:endParaRPr lang="sv-SE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pic>
        <p:nvPicPr>
          <p:cNvPr id="4" name="Bild 3" descr="Spela upp med hel fyllning">
            <a:extLst>
              <a:ext uri="{FF2B5EF4-FFF2-40B4-BE49-F238E27FC236}">
                <a16:creationId xmlns:a16="http://schemas.microsoft.com/office/drawing/2014/main" id="{C4069150-AF42-2D40-E089-DF434DAA2C8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4150343" y="2573993"/>
            <a:ext cx="518718" cy="51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17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Ladda ner bankappen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26DDF87A-F62D-C0CF-0CA2-A28FB675E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59922" y="3429000"/>
            <a:ext cx="4392488" cy="1944216"/>
          </a:xfrm>
          <a:custGeom>
            <a:avLst/>
            <a:gdLst>
              <a:gd name="connsiteX0" fmla="*/ 0 w 4392488"/>
              <a:gd name="connsiteY0" fmla="*/ 0 h 1944216"/>
              <a:gd name="connsiteX1" fmla="*/ 583573 w 4392488"/>
              <a:gd name="connsiteY1" fmla="*/ 0 h 1944216"/>
              <a:gd name="connsiteX2" fmla="*/ 1123222 w 4392488"/>
              <a:gd name="connsiteY2" fmla="*/ 0 h 1944216"/>
              <a:gd name="connsiteX3" fmla="*/ 1794645 w 4392488"/>
              <a:gd name="connsiteY3" fmla="*/ 0 h 1944216"/>
              <a:gd name="connsiteX4" fmla="*/ 2422143 w 4392488"/>
              <a:gd name="connsiteY4" fmla="*/ 0 h 1944216"/>
              <a:gd name="connsiteX5" fmla="*/ 3049642 w 4392488"/>
              <a:gd name="connsiteY5" fmla="*/ 0 h 1944216"/>
              <a:gd name="connsiteX6" fmla="*/ 3764990 w 4392488"/>
              <a:gd name="connsiteY6" fmla="*/ 0 h 1944216"/>
              <a:gd name="connsiteX7" fmla="*/ 4392488 w 4392488"/>
              <a:gd name="connsiteY7" fmla="*/ 0 h 1944216"/>
              <a:gd name="connsiteX8" fmla="*/ 4392488 w 4392488"/>
              <a:gd name="connsiteY8" fmla="*/ 589746 h 1944216"/>
              <a:gd name="connsiteX9" fmla="*/ 4392488 w 4392488"/>
              <a:gd name="connsiteY9" fmla="*/ 1257260 h 1944216"/>
              <a:gd name="connsiteX10" fmla="*/ 4392488 w 4392488"/>
              <a:gd name="connsiteY10" fmla="*/ 1944216 h 1944216"/>
              <a:gd name="connsiteX11" fmla="*/ 3721065 w 4392488"/>
              <a:gd name="connsiteY11" fmla="*/ 1944216 h 1944216"/>
              <a:gd name="connsiteX12" fmla="*/ 3049642 w 4392488"/>
              <a:gd name="connsiteY12" fmla="*/ 1944216 h 1944216"/>
              <a:gd name="connsiteX13" fmla="*/ 2334294 w 4392488"/>
              <a:gd name="connsiteY13" fmla="*/ 1944216 h 1944216"/>
              <a:gd name="connsiteX14" fmla="*/ 1750720 w 4392488"/>
              <a:gd name="connsiteY14" fmla="*/ 1944216 h 1944216"/>
              <a:gd name="connsiteX15" fmla="*/ 1035372 w 4392488"/>
              <a:gd name="connsiteY15" fmla="*/ 1944216 h 1944216"/>
              <a:gd name="connsiteX16" fmla="*/ 0 w 4392488"/>
              <a:gd name="connsiteY16" fmla="*/ 1944216 h 1944216"/>
              <a:gd name="connsiteX17" fmla="*/ 0 w 4392488"/>
              <a:gd name="connsiteY17" fmla="*/ 1354470 h 1944216"/>
              <a:gd name="connsiteX18" fmla="*/ 0 w 4392488"/>
              <a:gd name="connsiteY18" fmla="*/ 686956 h 1944216"/>
              <a:gd name="connsiteX19" fmla="*/ 0 w 4392488"/>
              <a:gd name="connsiteY19" fmla="*/ 0 h 1944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392488" h="1944216" fill="none" extrusionOk="0">
                <a:moveTo>
                  <a:pt x="0" y="0"/>
                </a:moveTo>
                <a:cubicBezTo>
                  <a:pt x="284313" y="19631"/>
                  <a:pt x="297426" y="-24091"/>
                  <a:pt x="583573" y="0"/>
                </a:cubicBezTo>
                <a:cubicBezTo>
                  <a:pt x="869720" y="24091"/>
                  <a:pt x="965084" y="11426"/>
                  <a:pt x="1123222" y="0"/>
                </a:cubicBezTo>
                <a:cubicBezTo>
                  <a:pt x="1281360" y="-11426"/>
                  <a:pt x="1460573" y="31717"/>
                  <a:pt x="1794645" y="0"/>
                </a:cubicBezTo>
                <a:cubicBezTo>
                  <a:pt x="2128717" y="-31717"/>
                  <a:pt x="2147226" y="-16353"/>
                  <a:pt x="2422143" y="0"/>
                </a:cubicBezTo>
                <a:cubicBezTo>
                  <a:pt x="2697060" y="16353"/>
                  <a:pt x="2860562" y="-19276"/>
                  <a:pt x="3049642" y="0"/>
                </a:cubicBezTo>
                <a:cubicBezTo>
                  <a:pt x="3238722" y="19276"/>
                  <a:pt x="3517395" y="-18005"/>
                  <a:pt x="3764990" y="0"/>
                </a:cubicBezTo>
                <a:cubicBezTo>
                  <a:pt x="4012585" y="18005"/>
                  <a:pt x="4108581" y="-14591"/>
                  <a:pt x="4392488" y="0"/>
                </a:cubicBezTo>
                <a:cubicBezTo>
                  <a:pt x="4363445" y="260449"/>
                  <a:pt x="4402102" y="359335"/>
                  <a:pt x="4392488" y="589746"/>
                </a:cubicBezTo>
                <a:cubicBezTo>
                  <a:pt x="4382874" y="820157"/>
                  <a:pt x="4363063" y="969068"/>
                  <a:pt x="4392488" y="1257260"/>
                </a:cubicBezTo>
                <a:cubicBezTo>
                  <a:pt x="4421913" y="1545452"/>
                  <a:pt x="4417056" y="1785653"/>
                  <a:pt x="4392488" y="1944216"/>
                </a:cubicBezTo>
                <a:cubicBezTo>
                  <a:pt x="4133509" y="1920101"/>
                  <a:pt x="3962213" y="1926341"/>
                  <a:pt x="3721065" y="1944216"/>
                </a:cubicBezTo>
                <a:cubicBezTo>
                  <a:pt x="3479917" y="1962091"/>
                  <a:pt x="3312437" y="1928462"/>
                  <a:pt x="3049642" y="1944216"/>
                </a:cubicBezTo>
                <a:cubicBezTo>
                  <a:pt x="2786847" y="1959970"/>
                  <a:pt x="2496576" y="1972385"/>
                  <a:pt x="2334294" y="1944216"/>
                </a:cubicBezTo>
                <a:cubicBezTo>
                  <a:pt x="2172012" y="1916047"/>
                  <a:pt x="2039435" y="1960162"/>
                  <a:pt x="1750720" y="1944216"/>
                </a:cubicBezTo>
                <a:cubicBezTo>
                  <a:pt x="1462005" y="1928270"/>
                  <a:pt x="1380713" y="1938373"/>
                  <a:pt x="1035372" y="1944216"/>
                </a:cubicBezTo>
                <a:cubicBezTo>
                  <a:pt x="690031" y="1950059"/>
                  <a:pt x="515399" y="1962699"/>
                  <a:pt x="0" y="1944216"/>
                </a:cubicBezTo>
                <a:cubicBezTo>
                  <a:pt x="23397" y="1677779"/>
                  <a:pt x="17957" y="1609856"/>
                  <a:pt x="0" y="1354470"/>
                </a:cubicBezTo>
                <a:cubicBezTo>
                  <a:pt x="-17957" y="1099084"/>
                  <a:pt x="-9316" y="935744"/>
                  <a:pt x="0" y="686956"/>
                </a:cubicBezTo>
                <a:cubicBezTo>
                  <a:pt x="9316" y="438168"/>
                  <a:pt x="-174" y="231759"/>
                  <a:pt x="0" y="0"/>
                </a:cubicBezTo>
                <a:close/>
              </a:path>
              <a:path w="4392488" h="1944216" stroke="0" extrusionOk="0">
                <a:moveTo>
                  <a:pt x="0" y="0"/>
                </a:moveTo>
                <a:cubicBezTo>
                  <a:pt x="120801" y="7669"/>
                  <a:pt x="438984" y="-25924"/>
                  <a:pt x="583573" y="0"/>
                </a:cubicBezTo>
                <a:cubicBezTo>
                  <a:pt x="728162" y="25924"/>
                  <a:pt x="833159" y="7030"/>
                  <a:pt x="1079297" y="0"/>
                </a:cubicBezTo>
                <a:cubicBezTo>
                  <a:pt x="1325435" y="-7030"/>
                  <a:pt x="1586658" y="26115"/>
                  <a:pt x="1794645" y="0"/>
                </a:cubicBezTo>
                <a:cubicBezTo>
                  <a:pt x="2002632" y="-26115"/>
                  <a:pt x="2169193" y="-18770"/>
                  <a:pt x="2378219" y="0"/>
                </a:cubicBezTo>
                <a:cubicBezTo>
                  <a:pt x="2587245" y="18770"/>
                  <a:pt x="2672227" y="7749"/>
                  <a:pt x="2961792" y="0"/>
                </a:cubicBezTo>
                <a:cubicBezTo>
                  <a:pt x="3251357" y="-7749"/>
                  <a:pt x="3442048" y="29268"/>
                  <a:pt x="3677140" y="0"/>
                </a:cubicBezTo>
                <a:cubicBezTo>
                  <a:pt x="3912232" y="-29268"/>
                  <a:pt x="4124188" y="6405"/>
                  <a:pt x="4392488" y="0"/>
                </a:cubicBezTo>
                <a:cubicBezTo>
                  <a:pt x="4381620" y="187447"/>
                  <a:pt x="4402031" y="502138"/>
                  <a:pt x="4392488" y="686956"/>
                </a:cubicBezTo>
                <a:cubicBezTo>
                  <a:pt x="4382945" y="871774"/>
                  <a:pt x="4380511" y="1149184"/>
                  <a:pt x="4392488" y="1296144"/>
                </a:cubicBezTo>
                <a:cubicBezTo>
                  <a:pt x="4404465" y="1443104"/>
                  <a:pt x="4366425" y="1746180"/>
                  <a:pt x="4392488" y="1944216"/>
                </a:cubicBezTo>
                <a:cubicBezTo>
                  <a:pt x="4257188" y="1948412"/>
                  <a:pt x="4019483" y="1914802"/>
                  <a:pt x="3764990" y="1944216"/>
                </a:cubicBezTo>
                <a:cubicBezTo>
                  <a:pt x="3510497" y="1973630"/>
                  <a:pt x="3444066" y="1960751"/>
                  <a:pt x="3181416" y="1944216"/>
                </a:cubicBezTo>
                <a:cubicBezTo>
                  <a:pt x="2918766" y="1927681"/>
                  <a:pt x="2815687" y="1912933"/>
                  <a:pt x="2466068" y="1944216"/>
                </a:cubicBezTo>
                <a:cubicBezTo>
                  <a:pt x="2116449" y="1975499"/>
                  <a:pt x="2094036" y="1913882"/>
                  <a:pt x="1750720" y="1944216"/>
                </a:cubicBezTo>
                <a:cubicBezTo>
                  <a:pt x="1407404" y="1974550"/>
                  <a:pt x="1326479" y="1918866"/>
                  <a:pt x="1211072" y="1944216"/>
                </a:cubicBezTo>
                <a:cubicBezTo>
                  <a:pt x="1095665" y="1969566"/>
                  <a:pt x="859189" y="1932581"/>
                  <a:pt x="583573" y="1944216"/>
                </a:cubicBezTo>
                <a:cubicBezTo>
                  <a:pt x="307957" y="1955851"/>
                  <a:pt x="240205" y="1953933"/>
                  <a:pt x="0" y="1944216"/>
                </a:cubicBezTo>
                <a:cubicBezTo>
                  <a:pt x="5882" y="1718374"/>
                  <a:pt x="2473" y="1551502"/>
                  <a:pt x="0" y="1296144"/>
                </a:cubicBezTo>
                <a:cubicBezTo>
                  <a:pt x="-2473" y="1040786"/>
                  <a:pt x="21948" y="930119"/>
                  <a:pt x="0" y="686956"/>
                </a:cubicBezTo>
                <a:cubicBezTo>
                  <a:pt x="-21948" y="443793"/>
                  <a:pt x="-1277" y="284001"/>
                  <a:pt x="0" y="0"/>
                </a:cubicBezTo>
                <a:close/>
              </a:path>
            </a:pathLst>
          </a:custGeom>
          <a:solidFill>
            <a:srgbClr val="00867F"/>
          </a:solidFill>
          <a:ln w="76200">
            <a:solidFill>
              <a:schemeClr val="accent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sk:type>
                    <ask:lineSketchFreehand/>
                  </ask:type>
                </ask:lineSketchStyleProps>
              </a:ext>
            </a:extLst>
          </a:ln>
        </p:spPr>
        <p:txBody>
          <a:bodyPr/>
          <a:lstStyle/>
          <a:p>
            <a:pPr marL="855663" lvl="1" indent="-457200" algn="just">
              <a:buFont typeface="+mj-lt"/>
              <a:buAutoNum type="arabicPeriod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Sök din banks </a:t>
            </a: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app</a:t>
            </a: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  <a:p>
            <a:pPr lvl="1" indent="0" algn="just"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	i </a:t>
            </a: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App</a:t>
            </a: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 Store </a:t>
            </a:r>
          </a:p>
          <a:p>
            <a:pPr lvl="1" indent="0" algn="just"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	eller Google Play.</a:t>
            </a:r>
          </a:p>
          <a:p>
            <a:pPr lvl="1" indent="0" algn="just"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2. 	Ladda ner </a:t>
            </a:r>
            <a:r>
              <a:rPr lang="sv-SE" sz="2400" dirty="0" err="1">
                <a:solidFill>
                  <a:schemeClr val="bg1"/>
                </a:solidFill>
                <a:latin typeface="Stockholm Type Regular" pitchFamily="2" charset="77"/>
              </a:rPr>
              <a:t>appen</a:t>
            </a: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grpSp>
        <p:nvGrpSpPr>
          <p:cNvPr id="16" name="Grupp 15" title="Smartphone, på skärmen visas ett sökfält.">
            <a:extLst>
              <a:ext uri="{FF2B5EF4-FFF2-40B4-BE49-F238E27FC236}">
                <a16:creationId xmlns:a16="http://schemas.microsoft.com/office/drawing/2014/main" id="{020A4DA3-F9DF-E62A-0FF3-6C9794220D4A}"/>
              </a:ext>
            </a:extLst>
          </p:cNvPr>
          <p:cNvGrpSpPr/>
          <p:nvPr/>
        </p:nvGrpSpPr>
        <p:grpSpPr>
          <a:xfrm>
            <a:off x="6442569" y="855440"/>
            <a:ext cx="6204657" cy="6002560"/>
            <a:chOff x="6442569" y="855440"/>
            <a:chExt cx="6204657" cy="6002560"/>
          </a:xfrm>
        </p:grpSpPr>
        <p:pic>
          <p:nvPicPr>
            <p:cNvPr id="13" name="Bildobjekt 12" descr="En bild som visar text, skärmbild, Webbsida, programvara&#10;&#10;Automatiskt genererad beskrivning">
              <a:extLst>
                <a:ext uri="{FF2B5EF4-FFF2-40B4-BE49-F238E27FC236}">
                  <a16:creationId xmlns:a16="http://schemas.microsoft.com/office/drawing/2014/main" id="{AFD2F3C4-A10E-0B4F-52E9-1CF52232A4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06864" y="2060848"/>
              <a:ext cx="3915869" cy="4797152"/>
            </a:xfrm>
            <a:prstGeom prst="rect">
              <a:avLst/>
            </a:prstGeom>
          </p:spPr>
        </p:pic>
        <p:pic>
          <p:nvPicPr>
            <p:cNvPr id="7" name="Bildobjekt 6" descr="En bild som visar text&#10;&#10;Automatiskt genererad beskrivning">
              <a:extLst>
                <a:ext uri="{FF2B5EF4-FFF2-40B4-BE49-F238E27FC236}">
                  <a16:creationId xmlns:a16="http://schemas.microsoft.com/office/drawing/2014/main" id="{68D40744-2A51-6A96-D810-7CA4B17CC8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42569" y="855440"/>
              <a:ext cx="6204657" cy="6002560"/>
            </a:xfrm>
            <a:prstGeom prst="rect">
              <a:avLst/>
            </a:prstGeom>
          </p:spPr>
        </p:pic>
        <p:sp>
          <p:nvSpPr>
            <p:cNvPr id="15" name="Rektangel 14">
              <a:extLst>
                <a:ext uri="{FF2B5EF4-FFF2-40B4-BE49-F238E27FC236}">
                  <a16:creationId xmlns:a16="http://schemas.microsoft.com/office/drawing/2014/main" id="{C78CF643-DDA7-258F-B894-8AF3033BA15D}"/>
                </a:ext>
              </a:extLst>
            </p:cNvPr>
            <p:cNvSpPr/>
            <p:nvPr/>
          </p:nvSpPr>
          <p:spPr>
            <a:xfrm>
              <a:off x="7752184" y="6093296"/>
              <a:ext cx="3672408" cy="7647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</p:grpSp>
      <p:cxnSp>
        <p:nvCxnSpPr>
          <p:cNvPr id="4" name="Rak 3">
            <a:extLst>
              <a:ext uri="{FF2B5EF4-FFF2-40B4-BE49-F238E27FC236}">
                <a16:creationId xmlns:a16="http://schemas.microsoft.com/office/drawing/2014/main" id="{A2E56DC2-A4F8-4722-3BDC-3693BCBDEEFC}"/>
              </a:ext>
            </a:extLst>
          </p:cNvPr>
          <p:cNvCxnSpPr>
            <a:cxnSpLocks/>
          </p:cNvCxnSpPr>
          <p:nvPr/>
        </p:nvCxnSpPr>
        <p:spPr>
          <a:xfrm flipH="1">
            <a:off x="5152410" y="3212976"/>
            <a:ext cx="4832022" cy="803749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658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 err="1">
                <a:solidFill>
                  <a:srgbClr val="FCBF0A"/>
                </a:solidFill>
                <a:latin typeface="Stockholm Type Bold" pitchFamily="2" charset="77"/>
              </a:rPr>
              <a:t>Bankapp</a:t>
            </a:r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 i din mobil</a:t>
            </a:r>
          </a:p>
        </p:txBody>
      </p:sp>
      <p:sp>
        <p:nvSpPr>
          <p:cNvPr id="4" name="Platshållare för text 4">
            <a:extLst>
              <a:ext uri="{FF2B5EF4-FFF2-40B4-BE49-F238E27FC236}">
                <a16:creationId xmlns:a16="http://schemas.microsoft.com/office/drawing/2014/main" id="{CA7F86A5-728F-0234-166A-E9E61D18FB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29443" y="2060848"/>
            <a:ext cx="7033919" cy="636099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sv-SE" sz="2400" dirty="0">
                <a:latin typeface="Stockholm Type Regular" pitchFamily="2" charset="77"/>
              </a:rPr>
              <a:t>Du använder </a:t>
            </a:r>
            <a:r>
              <a:rPr lang="sv-SE" sz="2400" dirty="0" err="1">
                <a:latin typeface="Stockholm Type Regular" pitchFamily="2" charset="77"/>
              </a:rPr>
              <a:t>BankID</a:t>
            </a:r>
            <a:r>
              <a:rPr lang="sv-SE" sz="2400" dirty="0">
                <a:latin typeface="Stockholm Type Regular" pitchFamily="2" charset="77"/>
              </a:rPr>
              <a:t> för att logga in till din bank.</a:t>
            </a:r>
          </a:p>
        </p:txBody>
      </p:sp>
      <p:pic>
        <p:nvPicPr>
          <p:cNvPr id="5" name="Bildobjekt 4" title="Hand som håller i smartphone, på skärmen syns BankIDs logotyp.">
            <a:extLst>
              <a:ext uri="{FF2B5EF4-FFF2-40B4-BE49-F238E27FC236}">
                <a16:creationId xmlns:a16="http://schemas.microsoft.com/office/drawing/2014/main" id="{3C73292F-CEEB-4092-2DBF-9FF433013D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108" y="941433"/>
            <a:ext cx="5515444" cy="5916567"/>
          </a:xfrm>
          <a:prstGeom prst="rect">
            <a:avLst/>
          </a:prstGeom>
        </p:spPr>
      </p:pic>
      <p:sp>
        <p:nvSpPr>
          <p:cNvPr id="6" name="Platshållare för text 2">
            <a:extLst>
              <a:ext uri="{FF2B5EF4-FFF2-40B4-BE49-F238E27FC236}">
                <a16:creationId xmlns:a16="http://schemas.microsoft.com/office/drawing/2014/main" id="{0E9417F4-324F-BEAB-396D-E81F943D79AB}"/>
              </a:ext>
            </a:extLst>
          </p:cNvPr>
          <p:cNvSpPr txBox="1">
            <a:spLocks/>
          </p:cNvSpPr>
          <p:nvPr/>
        </p:nvSpPr>
        <p:spPr>
          <a:xfrm>
            <a:off x="929443" y="3781531"/>
            <a:ext cx="3949451" cy="1176789"/>
          </a:xfrm>
          <a:custGeom>
            <a:avLst/>
            <a:gdLst>
              <a:gd name="connsiteX0" fmla="*/ 0 w 3949451"/>
              <a:gd name="connsiteY0" fmla="*/ 0 h 1176789"/>
              <a:gd name="connsiteX1" fmla="*/ 618747 w 3949451"/>
              <a:gd name="connsiteY1" fmla="*/ 0 h 1176789"/>
              <a:gd name="connsiteX2" fmla="*/ 1158506 w 3949451"/>
              <a:gd name="connsiteY2" fmla="*/ 0 h 1176789"/>
              <a:gd name="connsiteX3" fmla="*/ 1737758 w 3949451"/>
              <a:gd name="connsiteY3" fmla="*/ 0 h 1176789"/>
              <a:gd name="connsiteX4" fmla="*/ 2435495 w 3949451"/>
              <a:gd name="connsiteY4" fmla="*/ 0 h 1176789"/>
              <a:gd name="connsiteX5" fmla="*/ 3054242 w 3949451"/>
              <a:gd name="connsiteY5" fmla="*/ 0 h 1176789"/>
              <a:gd name="connsiteX6" fmla="*/ 3949451 w 3949451"/>
              <a:gd name="connsiteY6" fmla="*/ 0 h 1176789"/>
              <a:gd name="connsiteX7" fmla="*/ 3949451 w 3949451"/>
              <a:gd name="connsiteY7" fmla="*/ 600162 h 1176789"/>
              <a:gd name="connsiteX8" fmla="*/ 3949451 w 3949451"/>
              <a:gd name="connsiteY8" fmla="*/ 1176789 h 1176789"/>
              <a:gd name="connsiteX9" fmla="*/ 3291209 w 3949451"/>
              <a:gd name="connsiteY9" fmla="*/ 1176789 h 1176789"/>
              <a:gd name="connsiteX10" fmla="*/ 2711956 w 3949451"/>
              <a:gd name="connsiteY10" fmla="*/ 1176789 h 1176789"/>
              <a:gd name="connsiteX11" fmla="*/ 1974726 w 3949451"/>
              <a:gd name="connsiteY11" fmla="*/ 1176789 h 1176789"/>
              <a:gd name="connsiteX12" fmla="*/ 1355978 w 3949451"/>
              <a:gd name="connsiteY12" fmla="*/ 1176789 h 1176789"/>
              <a:gd name="connsiteX13" fmla="*/ 816220 w 3949451"/>
              <a:gd name="connsiteY13" fmla="*/ 1176789 h 1176789"/>
              <a:gd name="connsiteX14" fmla="*/ 0 w 3949451"/>
              <a:gd name="connsiteY14" fmla="*/ 1176789 h 1176789"/>
              <a:gd name="connsiteX15" fmla="*/ 0 w 3949451"/>
              <a:gd name="connsiteY15" fmla="*/ 611930 h 1176789"/>
              <a:gd name="connsiteX16" fmla="*/ 0 w 3949451"/>
              <a:gd name="connsiteY16" fmla="*/ 0 h 11767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949451" h="1176789" fill="none" extrusionOk="0">
                <a:moveTo>
                  <a:pt x="0" y="0"/>
                </a:moveTo>
                <a:cubicBezTo>
                  <a:pt x="204881" y="26308"/>
                  <a:pt x="363730" y="28078"/>
                  <a:pt x="618747" y="0"/>
                </a:cubicBezTo>
                <a:cubicBezTo>
                  <a:pt x="873764" y="-28078"/>
                  <a:pt x="977276" y="-12369"/>
                  <a:pt x="1158506" y="0"/>
                </a:cubicBezTo>
                <a:cubicBezTo>
                  <a:pt x="1339736" y="12369"/>
                  <a:pt x="1600795" y="6786"/>
                  <a:pt x="1737758" y="0"/>
                </a:cubicBezTo>
                <a:cubicBezTo>
                  <a:pt x="1874721" y="-6786"/>
                  <a:pt x="2202913" y="8723"/>
                  <a:pt x="2435495" y="0"/>
                </a:cubicBezTo>
                <a:cubicBezTo>
                  <a:pt x="2668077" y="-8723"/>
                  <a:pt x="2822287" y="26860"/>
                  <a:pt x="3054242" y="0"/>
                </a:cubicBezTo>
                <a:cubicBezTo>
                  <a:pt x="3286197" y="-26860"/>
                  <a:pt x="3531342" y="-19044"/>
                  <a:pt x="3949451" y="0"/>
                </a:cubicBezTo>
                <a:cubicBezTo>
                  <a:pt x="3937383" y="205865"/>
                  <a:pt x="3942338" y="475860"/>
                  <a:pt x="3949451" y="600162"/>
                </a:cubicBezTo>
                <a:cubicBezTo>
                  <a:pt x="3956564" y="724464"/>
                  <a:pt x="3970994" y="951402"/>
                  <a:pt x="3949451" y="1176789"/>
                </a:cubicBezTo>
                <a:cubicBezTo>
                  <a:pt x="3704784" y="1147353"/>
                  <a:pt x="3472287" y="1166094"/>
                  <a:pt x="3291209" y="1176789"/>
                </a:cubicBezTo>
                <a:cubicBezTo>
                  <a:pt x="3110131" y="1187484"/>
                  <a:pt x="2967481" y="1191243"/>
                  <a:pt x="2711956" y="1176789"/>
                </a:cubicBezTo>
                <a:cubicBezTo>
                  <a:pt x="2456431" y="1162335"/>
                  <a:pt x="2141398" y="1203178"/>
                  <a:pt x="1974726" y="1176789"/>
                </a:cubicBezTo>
                <a:cubicBezTo>
                  <a:pt x="1808054" y="1150401"/>
                  <a:pt x="1491677" y="1151289"/>
                  <a:pt x="1355978" y="1176789"/>
                </a:cubicBezTo>
                <a:cubicBezTo>
                  <a:pt x="1220279" y="1202289"/>
                  <a:pt x="1050352" y="1154760"/>
                  <a:pt x="816220" y="1176789"/>
                </a:cubicBezTo>
                <a:cubicBezTo>
                  <a:pt x="582088" y="1198818"/>
                  <a:pt x="369432" y="1183548"/>
                  <a:pt x="0" y="1176789"/>
                </a:cubicBezTo>
                <a:cubicBezTo>
                  <a:pt x="4949" y="970060"/>
                  <a:pt x="-4667" y="783562"/>
                  <a:pt x="0" y="611930"/>
                </a:cubicBezTo>
                <a:cubicBezTo>
                  <a:pt x="4667" y="440298"/>
                  <a:pt x="18276" y="186280"/>
                  <a:pt x="0" y="0"/>
                </a:cubicBezTo>
                <a:close/>
              </a:path>
              <a:path w="3949451" h="1176789" stroke="0" extrusionOk="0">
                <a:moveTo>
                  <a:pt x="0" y="0"/>
                </a:moveTo>
                <a:cubicBezTo>
                  <a:pt x="286097" y="-28955"/>
                  <a:pt x="375764" y="-18875"/>
                  <a:pt x="618747" y="0"/>
                </a:cubicBezTo>
                <a:cubicBezTo>
                  <a:pt x="861730" y="18875"/>
                  <a:pt x="907557" y="-24395"/>
                  <a:pt x="1158506" y="0"/>
                </a:cubicBezTo>
                <a:cubicBezTo>
                  <a:pt x="1409455" y="24395"/>
                  <a:pt x="1746121" y="-20591"/>
                  <a:pt x="1895736" y="0"/>
                </a:cubicBezTo>
                <a:cubicBezTo>
                  <a:pt x="2045351" y="20591"/>
                  <a:pt x="2261267" y="16410"/>
                  <a:pt x="2514484" y="0"/>
                </a:cubicBezTo>
                <a:cubicBezTo>
                  <a:pt x="2767701" y="-16410"/>
                  <a:pt x="2892077" y="30780"/>
                  <a:pt x="3133231" y="0"/>
                </a:cubicBezTo>
                <a:cubicBezTo>
                  <a:pt x="3374385" y="-30780"/>
                  <a:pt x="3779589" y="-21894"/>
                  <a:pt x="3949451" y="0"/>
                </a:cubicBezTo>
                <a:cubicBezTo>
                  <a:pt x="3934949" y="171644"/>
                  <a:pt x="3951615" y="439967"/>
                  <a:pt x="3949451" y="564859"/>
                </a:cubicBezTo>
                <a:cubicBezTo>
                  <a:pt x="3947287" y="689751"/>
                  <a:pt x="3961617" y="960099"/>
                  <a:pt x="3949451" y="1176789"/>
                </a:cubicBezTo>
                <a:cubicBezTo>
                  <a:pt x="3764438" y="1196884"/>
                  <a:pt x="3620886" y="1158029"/>
                  <a:pt x="3370198" y="1176789"/>
                </a:cubicBezTo>
                <a:cubicBezTo>
                  <a:pt x="3119510" y="1195549"/>
                  <a:pt x="2883712" y="1152950"/>
                  <a:pt x="2711956" y="1176789"/>
                </a:cubicBezTo>
                <a:cubicBezTo>
                  <a:pt x="2540200" y="1200628"/>
                  <a:pt x="2290680" y="1205676"/>
                  <a:pt x="2053715" y="1176789"/>
                </a:cubicBezTo>
                <a:cubicBezTo>
                  <a:pt x="1816750" y="1147902"/>
                  <a:pt x="1599152" y="1172393"/>
                  <a:pt x="1434967" y="1176789"/>
                </a:cubicBezTo>
                <a:cubicBezTo>
                  <a:pt x="1270782" y="1181185"/>
                  <a:pt x="874016" y="1187560"/>
                  <a:pt x="697736" y="1176789"/>
                </a:cubicBezTo>
                <a:cubicBezTo>
                  <a:pt x="521456" y="1166018"/>
                  <a:pt x="269371" y="1176397"/>
                  <a:pt x="0" y="1176789"/>
                </a:cubicBezTo>
                <a:cubicBezTo>
                  <a:pt x="-11872" y="1027808"/>
                  <a:pt x="5250" y="847289"/>
                  <a:pt x="0" y="611930"/>
                </a:cubicBezTo>
                <a:cubicBezTo>
                  <a:pt x="-5250" y="376571"/>
                  <a:pt x="15906" y="281956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v-SE" dirty="0">
                <a:latin typeface="Stockholm Type Regular" pitchFamily="2" charset="77"/>
              </a:rPr>
              <a:t>       	Testa att logga in!</a:t>
            </a:r>
            <a:endParaRPr lang="sv-SE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pic>
        <p:nvPicPr>
          <p:cNvPr id="7" name="Bild 6" descr="Spela upp med hel fyllning">
            <a:extLst>
              <a:ext uri="{FF2B5EF4-FFF2-40B4-BE49-F238E27FC236}">
                <a16:creationId xmlns:a16="http://schemas.microsoft.com/office/drawing/2014/main" id="{1A2595E8-2B15-6B2D-A9AF-114BB6E443E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102261" y="4154319"/>
            <a:ext cx="518718" cy="51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21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640" y="476672"/>
            <a:ext cx="8137993" cy="936000"/>
          </a:xfrm>
        </p:spPr>
        <p:txBody>
          <a:bodyPr/>
          <a:lstStyle/>
          <a:p>
            <a:pPr algn="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En faktura</a:t>
            </a:r>
          </a:p>
        </p:txBody>
      </p:sp>
      <p:pic>
        <p:nvPicPr>
          <p:cNvPr id="4098" name="Picture 2" title="Exempel på en faktura med siffror som beskriver olika delar.">
            <a:extLst>
              <a:ext uri="{FF2B5EF4-FFF2-40B4-BE49-F238E27FC236}">
                <a16:creationId xmlns:a16="http://schemas.microsoft.com/office/drawing/2014/main" id="{466A2B73-CA12-3F91-D0EF-C66C784BB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9536" y="310344"/>
            <a:ext cx="4402214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08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672"/>
            <a:ext cx="10993633" cy="936000"/>
          </a:xfrm>
        </p:spPr>
        <p:txBody>
          <a:bodyPr/>
          <a:lstStyle/>
          <a:p>
            <a:pPr algn="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En faktura</a:t>
            </a:r>
          </a:p>
        </p:txBody>
      </p:sp>
      <p:pic>
        <p:nvPicPr>
          <p:cNvPr id="4098" name="Picture 2" title="Närbild på en faktura med siffror som beskriver olika delar.">
            <a:extLst>
              <a:ext uri="{FF2B5EF4-FFF2-40B4-BE49-F238E27FC236}">
                <a16:creationId xmlns:a16="http://schemas.microsoft.com/office/drawing/2014/main" id="{466A2B73-CA12-3F91-D0EF-C66C784BB1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908720"/>
            <a:ext cx="6905985" cy="5978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ruta 2">
            <a:extLst>
              <a:ext uri="{FF2B5EF4-FFF2-40B4-BE49-F238E27FC236}">
                <a16:creationId xmlns:a16="http://schemas.microsoft.com/office/drawing/2014/main" id="{D2ABECAB-BBC2-33D6-9510-29770D09E6A2}"/>
              </a:ext>
            </a:extLst>
          </p:cNvPr>
          <p:cNvSpPr txBox="1"/>
          <p:nvPr/>
        </p:nvSpPr>
        <p:spPr>
          <a:xfrm>
            <a:off x="7464152" y="1802532"/>
            <a:ext cx="4320480" cy="4269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 fontAlgn="base">
              <a:lnSpc>
                <a:spcPct val="114000"/>
              </a:lnSpc>
              <a:buAutoNum type="arabicPeriod"/>
            </a:pPr>
            <a:r>
              <a:rPr lang="sv-SE" sz="2000" b="1" u="none" strike="noStrike" dirty="0">
                <a:solidFill>
                  <a:schemeClr val="bg1"/>
                </a:solidFill>
                <a:effectLst/>
                <a:latin typeface="Stockholm Type Bold" pitchFamily="2" charset="77"/>
              </a:rPr>
              <a:t>Fakturanummer</a:t>
            </a:r>
          </a:p>
          <a:p>
            <a:pPr algn="l" fontAlgn="base">
              <a:lnSpc>
                <a:spcPct val="114000"/>
              </a:lnSpc>
            </a:pP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Fakturans nummer. Numret behöver du om du kontaktar den som har skickat fakturan.</a:t>
            </a:r>
          </a:p>
          <a:p>
            <a:pPr marL="342900" indent="-342900" algn="l" fontAlgn="base">
              <a:lnSpc>
                <a:spcPct val="114000"/>
              </a:lnSpc>
              <a:buAutoNum type="arabicPeriod"/>
            </a:pPr>
            <a:endParaRPr lang="sv-SE" sz="2000" u="none" strike="noStrike" dirty="0">
              <a:solidFill>
                <a:schemeClr val="bg1"/>
              </a:solidFill>
              <a:effectLst/>
              <a:latin typeface="Stockholm Type Regular" pitchFamily="2" charset="77"/>
            </a:endParaRPr>
          </a:p>
          <a:p>
            <a:pPr algn="l" fontAlgn="base">
              <a:lnSpc>
                <a:spcPct val="114000"/>
              </a:lnSpc>
            </a:pPr>
            <a:r>
              <a:rPr lang="sv-SE" sz="2000" b="1" u="none" strike="noStrike" dirty="0">
                <a:solidFill>
                  <a:schemeClr val="bg1"/>
                </a:solidFill>
                <a:effectLst/>
                <a:latin typeface="Stockholm Type Bold" pitchFamily="2" charset="77"/>
              </a:rPr>
              <a:t>2. Förfallodag</a:t>
            </a:r>
          </a:p>
          <a:p>
            <a:pPr algn="l" fontAlgn="base">
              <a:lnSpc>
                <a:spcPct val="114000"/>
              </a:lnSpc>
            </a:pP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Senaste dag som pengarna ska vara hos den som skickat fakturan.</a:t>
            </a:r>
          </a:p>
          <a:p>
            <a:pPr algn="l" fontAlgn="base">
              <a:lnSpc>
                <a:spcPct val="114000"/>
              </a:lnSpc>
            </a:pPr>
            <a:endParaRPr lang="sv-SE" sz="2000" dirty="0">
              <a:solidFill>
                <a:schemeClr val="bg1"/>
              </a:solidFill>
              <a:latin typeface="Stockholm Type Regular" pitchFamily="2" charset="77"/>
            </a:endParaRPr>
          </a:p>
          <a:p>
            <a:pPr fontAlgn="base">
              <a:lnSpc>
                <a:spcPct val="114000"/>
              </a:lnSpc>
            </a:pP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3. </a:t>
            </a:r>
            <a:r>
              <a:rPr lang="sv-SE" sz="2000" b="1" u="none" strike="noStrike" dirty="0">
                <a:solidFill>
                  <a:schemeClr val="bg1"/>
                </a:solidFill>
                <a:effectLst/>
                <a:latin typeface="Stockholm Type Bold" pitchFamily="2" charset="77"/>
              </a:rPr>
              <a:t>Belopp</a:t>
            </a: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, eller </a:t>
            </a:r>
            <a:r>
              <a:rPr lang="sv-SE" sz="2000" b="1" u="none" strike="noStrike" dirty="0">
                <a:solidFill>
                  <a:schemeClr val="bg1"/>
                </a:solidFill>
                <a:effectLst/>
                <a:latin typeface="Stockholm Type Bold" pitchFamily="2" charset="77"/>
              </a:rPr>
              <a:t>Att betala</a:t>
            </a: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/>
            </a:r>
            <a:b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</a:b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Den summa du ska betala.</a:t>
            </a:r>
          </a:p>
          <a:p>
            <a:pPr>
              <a:lnSpc>
                <a:spcPct val="114000"/>
              </a:lnSpc>
            </a:pPr>
            <a:endParaRPr lang="sv-SE" sz="20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BF31EA13-DB31-613B-57D5-6B048F0A23A2}"/>
              </a:ext>
            </a:extLst>
          </p:cNvPr>
          <p:cNvSpPr txBox="1"/>
          <p:nvPr/>
        </p:nvSpPr>
        <p:spPr>
          <a:xfrm>
            <a:off x="7470" y="6610717"/>
            <a:ext cx="1548822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sz="1200" dirty="0"/>
              <a:t>Källa: </a:t>
            </a:r>
            <a:r>
              <a:rPr lang="sv-SE" sz="1200" dirty="0" err="1"/>
              <a:t>sfiekonomi.se</a:t>
            </a:r>
            <a:endParaRPr lang="sv-SE" sz="1200" dirty="0"/>
          </a:p>
        </p:txBody>
      </p:sp>
    </p:spTree>
    <p:extLst>
      <p:ext uri="{BB962C8B-B14F-4D97-AF65-F5344CB8AC3E}">
        <p14:creationId xmlns:p14="http://schemas.microsoft.com/office/powerpoint/2010/main" val="3597297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672"/>
            <a:ext cx="10993633" cy="936000"/>
          </a:xfrm>
        </p:spPr>
        <p:txBody>
          <a:bodyPr/>
          <a:lstStyle/>
          <a:p>
            <a:pPr algn="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En faktura</a:t>
            </a:r>
          </a:p>
        </p:txBody>
      </p:sp>
      <p:pic>
        <p:nvPicPr>
          <p:cNvPr id="4098" name="Picture 2" title="Närbild på en faktura med siffror som beskriver olika delar.">
            <a:extLst>
              <a:ext uri="{FF2B5EF4-FFF2-40B4-BE49-F238E27FC236}">
                <a16:creationId xmlns:a16="http://schemas.microsoft.com/office/drawing/2014/main" id="{466A2B73-CA12-3F91-D0EF-C66C784BB1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8" b="-788"/>
          <a:stretch/>
        </p:blipFill>
        <p:spPr bwMode="auto">
          <a:xfrm>
            <a:off x="0" y="3068960"/>
            <a:ext cx="6905985" cy="381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ruta 2">
            <a:extLst>
              <a:ext uri="{FF2B5EF4-FFF2-40B4-BE49-F238E27FC236}">
                <a16:creationId xmlns:a16="http://schemas.microsoft.com/office/drawing/2014/main" id="{D2ABECAB-BBC2-33D6-9510-29770D09E6A2}"/>
              </a:ext>
            </a:extLst>
          </p:cNvPr>
          <p:cNvSpPr txBox="1"/>
          <p:nvPr/>
        </p:nvSpPr>
        <p:spPr>
          <a:xfrm>
            <a:off x="7176120" y="1772816"/>
            <a:ext cx="4727848" cy="3951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15000"/>
              </a:lnSpc>
            </a:pPr>
            <a:r>
              <a:rPr lang="sv-SE" sz="2000" b="1" dirty="0">
                <a:solidFill>
                  <a:schemeClr val="bg1"/>
                </a:solidFill>
                <a:latin typeface="Stockholm Type Bold" pitchFamily="2" charset="77"/>
              </a:rPr>
              <a:t>5. </a:t>
            </a:r>
            <a:r>
              <a:rPr lang="sv-SE" sz="2000" b="1" u="none" strike="noStrike" dirty="0">
                <a:solidFill>
                  <a:schemeClr val="bg1"/>
                </a:solidFill>
                <a:effectLst/>
                <a:latin typeface="Stockholm Type Bold" pitchFamily="2" charset="77"/>
              </a:rPr>
              <a:t>Betalningsmottagare</a:t>
            </a:r>
          </a:p>
          <a:p>
            <a:pPr algn="l" fontAlgn="base">
              <a:lnSpc>
                <a:spcPct val="115000"/>
              </a:lnSpc>
            </a:pP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Person eller företag som ska ha de pengar som betalas in.</a:t>
            </a:r>
          </a:p>
          <a:p>
            <a:pPr algn="l" fontAlgn="base">
              <a:lnSpc>
                <a:spcPct val="115000"/>
              </a:lnSpc>
            </a:pPr>
            <a:endParaRPr lang="sv-SE" sz="2000" u="none" strike="noStrike" dirty="0">
              <a:solidFill>
                <a:schemeClr val="bg1"/>
              </a:solidFill>
              <a:effectLst/>
              <a:latin typeface="Stockholm Type Regular" pitchFamily="2" charset="77"/>
            </a:endParaRPr>
          </a:p>
          <a:p>
            <a:pPr algn="l" fontAlgn="base">
              <a:lnSpc>
                <a:spcPct val="115000"/>
              </a:lnSpc>
            </a:pPr>
            <a:r>
              <a:rPr lang="sv-SE" sz="2000" b="1" dirty="0">
                <a:solidFill>
                  <a:schemeClr val="bg1"/>
                </a:solidFill>
                <a:latin typeface="Stockholm Type Bold" pitchFamily="2" charset="77"/>
              </a:rPr>
              <a:t>6. </a:t>
            </a:r>
            <a:r>
              <a:rPr lang="sv-SE" sz="2000" b="1" u="none" strike="noStrike" dirty="0">
                <a:solidFill>
                  <a:schemeClr val="bg1"/>
                </a:solidFill>
                <a:effectLst/>
                <a:latin typeface="Stockholm Type Bold" pitchFamily="2" charset="77"/>
              </a:rPr>
              <a:t>OCR-nummer eller referensnummer</a:t>
            </a:r>
          </a:p>
          <a:p>
            <a:pPr algn="l" fontAlgn="base">
              <a:lnSpc>
                <a:spcPct val="115000"/>
              </a:lnSpc>
            </a:pP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Siffror du ska skriva in om du betalar via internet. </a:t>
            </a:r>
          </a:p>
          <a:p>
            <a:pPr algn="l" fontAlgn="base">
              <a:lnSpc>
                <a:spcPct val="115000"/>
              </a:lnSpc>
            </a:pP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Siffrorna hjälper betalnings-mottagaren att veta vilken räkning du betalar och att det är du som har betalat.</a:t>
            </a:r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BF31EA13-DB31-613B-57D5-6B048F0A23A2}"/>
              </a:ext>
            </a:extLst>
          </p:cNvPr>
          <p:cNvSpPr txBox="1"/>
          <p:nvPr/>
        </p:nvSpPr>
        <p:spPr>
          <a:xfrm>
            <a:off x="7470" y="6610717"/>
            <a:ext cx="1548822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sz="1200" dirty="0"/>
              <a:t>Källa: </a:t>
            </a:r>
            <a:r>
              <a:rPr lang="sv-SE" sz="1200" dirty="0" err="1"/>
              <a:t>sfiekonomi.se</a:t>
            </a:r>
            <a:endParaRPr lang="sv-SE" sz="1200" dirty="0"/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B8D72327-3969-78C9-FE10-77974DD18477}"/>
              </a:ext>
            </a:extLst>
          </p:cNvPr>
          <p:cNvSpPr txBox="1"/>
          <p:nvPr/>
        </p:nvSpPr>
        <p:spPr>
          <a:xfrm>
            <a:off x="623392" y="1684990"/>
            <a:ext cx="4727848" cy="1111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14000"/>
              </a:lnSpc>
            </a:pPr>
            <a:r>
              <a:rPr lang="sv-SE" sz="2000" b="1" dirty="0">
                <a:solidFill>
                  <a:schemeClr val="bg1"/>
                </a:solidFill>
                <a:latin typeface="Stockholm Type Bold" pitchFamily="2" charset="77"/>
              </a:rPr>
              <a:t>4. </a:t>
            </a:r>
            <a:r>
              <a:rPr lang="sv-SE" sz="2000" b="1" u="none" strike="noStrike" dirty="0">
                <a:solidFill>
                  <a:schemeClr val="bg1"/>
                </a:solidFill>
                <a:effectLst/>
                <a:latin typeface="Stockholm Type Bold" pitchFamily="2" charset="77"/>
              </a:rPr>
              <a:t>Bank- eller plusgiro-nummer</a:t>
            </a:r>
          </a:p>
          <a:p>
            <a:pPr algn="l" fontAlgn="base">
              <a:lnSpc>
                <a:spcPct val="114000"/>
              </a:lnSpc>
            </a:pP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Det vanligaste är att betala in pengar på plusgiro eller bankgiro.</a:t>
            </a:r>
          </a:p>
        </p:txBody>
      </p:sp>
    </p:spTree>
    <p:extLst>
      <p:ext uri="{BB962C8B-B14F-4D97-AF65-F5344CB8AC3E}">
        <p14:creationId xmlns:p14="http://schemas.microsoft.com/office/powerpoint/2010/main" val="216150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Betala med mobilen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52E01D6D-3E8A-173D-5A19-3801101CAC37}"/>
              </a:ext>
            </a:extLst>
          </p:cNvPr>
          <p:cNvSpPr txBox="1"/>
          <p:nvPr/>
        </p:nvSpPr>
        <p:spPr>
          <a:xfrm>
            <a:off x="610689" y="1686226"/>
            <a:ext cx="6133383" cy="3076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14000"/>
              </a:lnSpc>
            </a:pPr>
            <a:r>
              <a:rPr lang="sv-SE" sz="24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Du kan skanna en faktura i din </a:t>
            </a:r>
            <a:r>
              <a:rPr lang="sv-SE" sz="2400" u="none" strike="noStrike" dirty="0" err="1">
                <a:solidFill>
                  <a:schemeClr val="bg1"/>
                </a:solidFill>
                <a:effectLst/>
                <a:latin typeface="Stockholm Type Regular" pitchFamily="2" charset="77"/>
              </a:rPr>
              <a:t>bankapp</a:t>
            </a:r>
            <a:r>
              <a:rPr lang="sv-SE" sz="24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.</a:t>
            </a:r>
          </a:p>
          <a:p>
            <a:pPr fontAlgn="base">
              <a:lnSpc>
                <a:spcPct val="114000"/>
              </a:lnSpc>
            </a:pP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  <a:p>
            <a:pPr fontAlgn="base">
              <a:lnSpc>
                <a:spcPct val="114000"/>
              </a:lnSpc>
            </a:pPr>
            <a:r>
              <a:rPr lang="sv-SE" sz="24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Du skannar:</a:t>
            </a:r>
          </a:p>
          <a:p>
            <a:pPr marL="914400" lvl="1" indent="-457200" fontAlgn="base">
              <a:lnSpc>
                <a:spcPct val="114000"/>
              </a:lnSpc>
              <a:buFont typeface="+mj-lt"/>
              <a:buAutoNum type="arabicPeriod"/>
            </a:pPr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OCR-numret</a:t>
            </a:r>
          </a:p>
          <a:p>
            <a:pPr marL="914400" lvl="1" indent="-457200" fontAlgn="base">
              <a:lnSpc>
                <a:spcPct val="114000"/>
              </a:lnSpc>
              <a:buFont typeface="+mj-lt"/>
              <a:buAutoNum type="arabicPeriod"/>
            </a:pP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Belopp</a:t>
            </a:r>
          </a:p>
          <a:p>
            <a:pPr marL="914400" lvl="1" indent="-457200" fontAlgn="base">
              <a:lnSpc>
                <a:spcPct val="114000"/>
              </a:lnSpc>
              <a:buFont typeface="+mj-lt"/>
              <a:buAutoNum type="arabicPeriod"/>
            </a:pPr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Bankgiro- eller plusnumret</a:t>
            </a:r>
          </a:p>
          <a:p>
            <a:pPr lvl="1" fontAlgn="base">
              <a:lnSpc>
                <a:spcPct val="114000"/>
              </a:lnSpc>
            </a:pPr>
            <a:endParaRPr lang="sv-SE" sz="2000" dirty="0">
              <a:solidFill>
                <a:schemeClr val="bg1"/>
              </a:solidFill>
              <a:latin typeface="Stockholm Type Regular" pitchFamily="2" charset="77"/>
            </a:endParaRPr>
          </a:p>
          <a:p>
            <a:pPr lvl="1" fontAlgn="base">
              <a:lnSpc>
                <a:spcPct val="114000"/>
              </a:lnSpc>
            </a:pPr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Du hittar siffrorna längst ned på fakturan.</a:t>
            </a:r>
          </a:p>
        </p:txBody>
      </p:sp>
      <p:grpSp>
        <p:nvGrpSpPr>
          <p:cNvPr id="7" name="Grupp 6" title="Smartphone, på skärmen syns betalningsfunktion i en bank-app.">
            <a:extLst>
              <a:ext uri="{FF2B5EF4-FFF2-40B4-BE49-F238E27FC236}">
                <a16:creationId xmlns:a16="http://schemas.microsoft.com/office/drawing/2014/main" id="{FA92DE44-2909-FFAC-D63B-23A917BA1B76}"/>
              </a:ext>
            </a:extLst>
          </p:cNvPr>
          <p:cNvGrpSpPr/>
          <p:nvPr/>
        </p:nvGrpSpPr>
        <p:grpSpPr>
          <a:xfrm>
            <a:off x="7060621" y="2156994"/>
            <a:ext cx="4968552" cy="4725144"/>
            <a:chOff x="7060621" y="1580930"/>
            <a:chExt cx="4968552" cy="4725144"/>
          </a:xfrm>
        </p:grpSpPr>
        <p:pic>
          <p:nvPicPr>
            <p:cNvPr id="4" name="Bildobjekt 3" descr="En bild som visar text, nummer, programvara, Teckensnitt&#10;&#10;Automatiskt genererad beskrivning">
              <a:extLst>
                <a:ext uri="{FF2B5EF4-FFF2-40B4-BE49-F238E27FC236}">
                  <a16:creationId xmlns:a16="http://schemas.microsoft.com/office/drawing/2014/main" id="{52C9137F-1F9B-355B-24D2-157B691CE7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2"/>
            <a:stretch/>
          </p:blipFill>
          <p:spPr>
            <a:xfrm>
              <a:off x="7627197" y="1988840"/>
              <a:ext cx="3835400" cy="4317234"/>
            </a:xfrm>
            <a:prstGeom prst="rect">
              <a:avLst/>
            </a:prstGeom>
          </p:spPr>
        </p:pic>
        <p:pic>
          <p:nvPicPr>
            <p:cNvPr id="6" name="Bildobjekt 5" descr="En bild som visar text&#10;&#10;Automatiskt genererad beskrivning">
              <a:extLst>
                <a:ext uri="{FF2B5EF4-FFF2-40B4-BE49-F238E27FC236}">
                  <a16:creationId xmlns:a16="http://schemas.microsoft.com/office/drawing/2014/main" id="{86B2F439-7F82-287F-3FCC-9D3A0DBCAA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60621" y="1580930"/>
              <a:ext cx="4968552" cy="4725144"/>
            </a:xfrm>
            <a:prstGeom prst="rect">
              <a:avLst/>
            </a:prstGeom>
          </p:spPr>
        </p:pic>
      </p:grpSp>
      <p:cxnSp>
        <p:nvCxnSpPr>
          <p:cNvPr id="9" name="Rak 8">
            <a:extLst>
              <a:ext uri="{FF2B5EF4-FFF2-40B4-BE49-F238E27FC236}">
                <a16:creationId xmlns:a16="http://schemas.microsoft.com/office/drawing/2014/main" id="{E00FC7C4-55A9-3D45-62DC-EFDDD0A5AE0E}"/>
              </a:ext>
            </a:extLst>
          </p:cNvPr>
          <p:cNvCxnSpPr>
            <a:cxnSpLocks/>
          </p:cNvCxnSpPr>
          <p:nvPr/>
        </p:nvCxnSpPr>
        <p:spPr>
          <a:xfrm flipH="1" flipV="1">
            <a:off x="2423592" y="2156994"/>
            <a:ext cx="7272808" cy="127200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336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Betala i tid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52E01D6D-3E8A-173D-5A19-3801101CAC37}"/>
              </a:ext>
            </a:extLst>
          </p:cNvPr>
          <p:cNvSpPr txBox="1"/>
          <p:nvPr/>
        </p:nvSpPr>
        <p:spPr>
          <a:xfrm>
            <a:off x="610689" y="1988840"/>
            <a:ext cx="11161240" cy="480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114000"/>
              </a:lnSpc>
            </a:pPr>
            <a:r>
              <a:rPr lang="sv-SE" sz="2400" b="1" u="none" strike="noStrike" dirty="0">
                <a:solidFill>
                  <a:schemeClr val="bg1"/>
                </a:solidFill>
                <a:effectLst/>
                <a:latin typeface="Stockholm Type Bold" pitchFamily="2" charset="77"/>
              </a:rPr>
              <a:t>Varför är det viktigt att betala räkningar i tid?</a:t>
            </a:r>
            <a:endParaRPr lang="sv-SE" sz="2000" u="none" strike="noStrike" dirty="0">
              <a:solidFill>
                <a:schemeClr val="bg1"/>
              </a:solidFill>
              <a:effectLst/>
              <a:latin typeface="Stockholm Type Regular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616426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Betala i tid</a:t>
            </a:r>
          </a:p>
        </p:txBody>
      </p:sp>
      <p:sp>
        <p:nvSpPr>
          <p:cNvPr id="5" name="textruta 4">
            <a:extLst>
              <a:ext uri="{FF2B5EF4-FFF2-40B4-BE49-F238E27FC236}">
                <a16:creationId xmlns:a16="http://schemas.microsoft.com/office/drawing/2014/main" id="{52E01D6D-3E8A-173D-5A19-3801101CAC37}"/>
              </a:ext>
            </a:extLst>
          </p:cNvPr>
          <p:cNvSpPr txBox="1"/>
          <p:nvPr/>
        </p:nvSpPr>
        <p:spPr>
          <a:xfrm>
            <a:off x="610689" y="1484784"/>
            <a:ext cx="11161240" cy="4342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14000"/>
              </a:lnSpc>
            </a:pPr>
            <a:r>
              <a:rPr lang="sv-SE" sz="2400" b="1" u="none" strike="noStrike" dirty="0">
                <a:solidFill>
                  <a:schemeClr val="bg1"/>
                </a:solidFill>
                <a:effectLst/>
                <a:latin typeface="Stockholm Type Bold" pitchFamily="2" charset="77"/>
              </a:rPr>
              <a:t>Det är viktigt att du betalar dina räkningar i tid.</a:t>
            </a:r>
          </a:p>
          <a:p>
            <a:pPr algn="l" fontAlgn="base">
              <a:lnSpc>
                <a:spcPct val="114000"/>
              </a:lnSpc>
            </a:pPr>
            <a:endParaRPr lang="sv-SE" sz="2000" dirty="0">
              <a:solidFill>
                <a:schemeClr val="bg1"/>
              </a:solidFill>
              <a:latin typeface="Stockholm Type Regular" pitchFamily="2" charset="77"/>
            </a:endParaRPr>
          </a:p>
          <a:p>
            <a:pPr algn="l" fontAlgn="base">
              <a:lnSpc>
                <a:spcPct val="114000"/>
              </a:lnSpc>
            </a:pP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Om du inte betalar i tid:</a:t>
            </a:r>
          </a:p>
          <a:p>
            <a:pPr marL="342900" indent="-342900" algn="l" fontAlgn="base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v-SE" sz="2000" b="1" dirty="0">
                <a:solidFill>
                  <a:schemeClr val="bg1"/>
                </a:solidFill>
                <a:latin typeface="Stockholm Type Bold" pitchFamily="2" charset="77"/>
              </a:rPr>
              <a:t>Påminnelse</a:t>
            </a:r>
          </a:p>
          <a:p>
            <a:pPr fontAlgn="base">
              <a:lnSpc>
                <a:spcPct val="114000"/>
              </a:lnSpc>
            </a:pPr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Om du inte betalar så får du en ny räkning, men den nya räkningen har en extra avgift. </a:t>
            </a:r>
          </a:p>
          <a:p>
            <a:pPr fontAlgn="base">
              <a:lnSpc>
                <a:spcPct val="114000"/>
              </a:lnSpc>
            </a:pPr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Det är en påminnelseavgift. </a:t>
            </a:r>
          </a:p>
          <a:p>
            <a:pPr algn="l" fontAlgn="base">
              <a:lnSpc>
                <a:spcPct val="114000"/>
              </a:lnSpc>
            </a:pPr>
            <a:endParaRPr lang="sv-SE" sz="2000" dirty="0">
              <a:solidFill>
                <a:schemeClr val="bg1"/>
              </a:solidFill>
              <a:latin typeface="Stockholm Type Regular" pitchFamily="2" charset="77"/>
            </a:endParaRPr>
          </a:p>
          <a:p>
            <a:pPr marL="342900" indent="-342900" algn="l" fontAlgn="base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v-SE" sz="2000" b="1" u="none" strike="noStrike" dirty="0">
                <a:solidFill>
                  <a:schemeClr val="bg1"/>
                </a:solidFill>
                <a:effectLst/>
                <a:latin typeface="Stockholm Type Bold" pitchFamily="2" charset="77"/>
              </a:rPr>
              <a:t>Inkassoföretag</a:t>
            </a:r>
          </a:p>
          <a:p>
            <a:pPr fontAlgn="base">
              <a:lnSpc>
                <a:spcPct val="114000"/>
              </a:lnSpc>
            </a:pP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Företag som arbetar med att få in betalningar kallas inkassoföretag. </a:t>
            </a:r>
          </a:p>
          <a:p>
            <a:pPr fontAlgn="base">
              <a:lnSpc>
                <a:spcPct val="114000"/>
              </a:lnSpc>
            </a:pPr>
            <a:endParaRPr lang="sv-SE" sz="2000" u="none" strike="noStrike" dirty="0">
              <a:solidFill>
                <a:schemeClr val="bg1"/>
              </a:solidFill>
              <a:effectLst/>
              <a:latin typeface="Stockholm Type Regular" pitchFamily="2" charset="77"/>
            </a:endParaRPr>
          </a:p>
          <a:p>
            <a:pPr marL="342900" indent="-342900" algn="l" fontAlgn="base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sv-SE" sz="2000" b="1" dirty="0">
                <a:solidFill>
                  <a:schemeClr val="bg1"/>
                </a:solidFill>
                <a:latin typeface="Stockholm Type Bold" pitchFamily="2" charset="77"/>
              </a:rPr>
              <a:t>Kronofogden</a:t>
            </a:r>
          </a:p>
          <a:p>
            <a:pPr fontAlgn="base">
              <a:lnSpc>
                <a:spcPct val="114000"/>
              </a:lnSpc>
            </a:pP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Kronofogden är en av statens myndigheter. Det är den myndighet som arbetar med skulder. </a:t>
            </a:r>
          </a:p>
        </p:txBody>
      </p:sp>
    </p:spTree>
    <p:extLst>
      <p:ext uri="{BB962C8B-B14F-4D97-AF65-F5344CB8AC3E}">
        <p14:creationId xmlns:p14="http://schemas.microsoft.com/office/powerpoint/2010/main" val="2345172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D5BE302A-97EE-7E4F-9F39-B2C9A94911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927648" y="2461674"/>
            <a:ext cx="5482800" cy="1197049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sv-SE" sz="2800" b="1" dirty="0">
                <a:solidFill>
                  <a:srgbClr val="FCBF0A"/>
                </a:solidFill>
                <a:latin typeface="Stockholm Type Bold" pitchFamily="2" charset="77"/>
              </a:rPr>
              <a:t>Dina kortuppgifter:</a:t>
            </a:r>
          </a:p>
          <a:p>
            <a:pPr marL="342900" indent="-342900">
              <a:lnSpc>
                <a:spcPct val="125000"/>
              </a:lnSpc>
              <a:buFont typeface="Systemtypsnitt normalt"/>
              <a:buChar char="→"/>
            </a:pPr>
            <a:r>
              <a:rPr lang="sv-SE" sz="2400" dirty="0">
                <a:latin typeface="Stockholm Type Regular" pitchFamily="2" charset="77"/>
              </a:rPr>
              <a:t>Skydda</a:t>
            </a:r>
          </a:p>
          <a:p>
            <a:pPr marL="342900" indent="-342900">
              <a:lnSpc>
                <a:spcPct val="125000"/>
              </a:lnSpc>
              <a:buFont typeface="Systemtypsnitt normalt"/>
              <a:buChar char="→"/>
            </a:pPr>
            <a:r>
              <a:rPr lang="sv-SE" sz="2400" dirty="0">
                <a:latin typeface="Stockholm Type Regular" pitchFamily="2" charset="77"/>
              </a:rPr>
              <a:t>Handla inte på osäkra webbsidor</a:t>
            </a:r>
          </a:p>
        </p:txBody>
      </p:sp>
      <p:grpSp>
        <p:nvGrpSpPr>
          <p:cNvPr id="2" name="Grupp 1" title="Bankomatkort.">
            <a:extLst>
              <a:ext uri="{FF2B5EF4-FFF2-40B4-BE49-F238E27FC236}">
                <a16:creationId xmlns:a16="http://schemas.microsoft.com/office/drawing/2014/main" id="{58049B6B-A677-F6F5-7150-4FE846152A2A}"/>
              </a:ext>
            </a:extLst>
          </p:cNvPr>
          <p:cNvGrpSpPr/>
          <p:nvPr/>
        </p:nvGrpSpPr>
        <p:grpSpPr>
          <a:xfrm>
            <a:off x="7608168" y="1988840"/>
            <a:ext cx="2536268" cy="1532359"/>
            <a:chOff x="6989087" y="2368753"/>
            <a:chExt cx="2536268" cy="1532359"/>
          </a:xfrm>
        </p:grpSpPr>
        <p:pic>
          <p:nvPicPr>
            <p:cNvPr id="12" name="Bildobjekt 11">
              <a:extLst>
                <a:ext uri="{FF2B5EF4-FFF2-40B4-BE49-F238E27FC236}">
                  <a16:creationId xmlns:a16="http://schemas.microsoft.com/office/drawing/2014/main" id="{A5BAE3FA-FC7E-414A-901E-35A0882B95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735222">
              <a:off x="7023507" y="2368753"/>
              <a:ext cx="2387405" cy="1532359"/>
            </a:xfrm>
            <a:prstGeom prst="rect">
              <a:avLst/>
            </a:prstGeom>
          </p:spPr>
        </p:pic>
        <p:sp>
          <p:nvSpPr>
            <p:cNvPr id="14" name="textruta 13">
              <a:extLst>
                <a:ext uri="{FF2B5EF4-FFF2-40B4-BE49-F238E27FC236}">
                  <a16:creationId xmlns:a16="http://schemas.microsoft.com/office/drawing/2014/main" id="{2DF4C119-C7E5-774B-AAB3-8BEDE9613E33}"/>
                </a:ext>
              </a:extLst>
            </p:cNvPr>
            <p:cNvSpPr txBox="1"/>
            <p:nvPr/>
          </p:nvSpPr>
          <p:spPr>
            <a:xfrm rot="695161">
              <a:off x="6989087" y="3479304"/>
              <a:ext cx="2536268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sv-SE" sz="1400" b="1" dirty="0">
                  <a:solidFill>
                    <a:schemeClr val="bg1">
                      <a:lumMod val="85000"/>
                    </a:schemeClr>
                  </a:solidFill>
                  <a:latin typeface="Courier" pitchFamily="2" charset="0"/>
                </a:rPr>
                <a:t>0000 1122 3344 5566</a:t>
              </a:r>
            </a:p>
          </p:txBody>
        </p:sp>
      </p:grpSp>
      <p:sp>
        <p:nvSpPr>
          <p:cNvPr id="6" name="Rubrik 1">
            <a:extLst>
              <a:ext uri="{FF2B5EF4-FFF2-40B4-BE49-F238E27FC236}">
                <a16:creationId xmlns:a16="http://schemas.microsoft.com/office/drawing/2014/main" id="{8F638BCA-7B77-6A0C-A545-B36805ED3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Säkerhet och betaltjänster</a:t>
            </a:r>
          </a:p>
        </p:txBody>
      </p:sp>
    </p:spTree>
    <p:extLst>
      <p:ext uri="{BB962C8B-B14F-4D97-AF65-F5344CB8AC3E}">
        <p14:creationId xmlns:p14="http://schemas.microsoft.com/office/powerpoint/2010/main" val="128816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rik 1">
            <a:extLst>
              <a:ext uri="{FF2B5EF4-FFF2-40B4-BE49-F238E27FC236}">
                <a16:creationId xmlns:a16="http://schemas.microsoft.com/office/drawing/2014/main" id="{8F638BCA-7B77-6A0C-A545-B36805ED3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Säkerhet och betaltjänster</a:t>
            </a:r>
          </a:p>
        </p:txBody>
      </p:sp>
      <p:pic>
        <p:nvPicPr>
          <p:cNvPr id="3" name="Bildobjekt 2" descr="En bild som visar text, tumme, finger, hand&#10;&#10;Automatiskt genererad beskrivning" title="Hand som håller i smartphone, på skärmen syns BankIDs logotyp.">
            <a:extLst>
              <a:ext uri="{FF2B5EF4-FFF2-40B4-BE49-F238E27FC236}">
                <a16:creationId xmlns:a16="http://schemas.microsoft.com/office/drawing/2014/main" id="{04033A1E-787C-3F4D-6074-B05469F5FFC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3952" y="3227179"/>
            <a:ext cx="3384664" cy="3630821"/>
          </a:xfrm>
          <a:prstGeom prst="rect">
            <a:avLst/>
          </a:prstGeom>
        </p:spPr>
      </p:pic>
      <p:sp>
        <p:nvSpPr>
          <p:cNvPr id="4" name="Platshållare för text 4">
            <a:extLst>
              <a:ext uri="{FF2B5EF4-FFF2-40B4-BE49-F238E27FC236}">
                <a16:creationId xmlns:a16="http://schemas.microsoft.com/office/drawing/2014/main" id="{047C0303-8EB3-7FFD-8BA8-C922321EE1EF}"/>
              </a:ext>
            </a:extLst>
          </p:cNvPr>
          <p:cNvSpPr txBox="1">
            <a:spLocks/>
          </p:cNvSpPr>
          <p:nvPr/>
        </p:nvSpPr>
        <p:spPr>
          <a:xfrm>
            <a:off x="2929614" y="2239880"/>
            <a:ext cx="4397584" cy="11970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sv-SE" sz="2800" b="1" dirty="0" err="1">
                <a:solidFill>
                  <a:srgbClr val="FCBF0A"/>
                </a:solidFill>
                <a:latin typeface="Stockholm Type Bold" pitchFamily="2" charset="77"/>
              </a:rPr>
              <a:t>BankID</a:t>
            </a:r>
            <a:r>
              <a:rPr lang="sv-SE" sz="2800" b="1" dirty="0">
                <a:solidFill>
                  <a:srgbClr val="FCBF0A"/>
                </a:solidFill>
                <a:latin typeface="Stockholm Type Bold" pitchFamily="2" charset="77"/>
              </a:rPr>
              <a:t>:</a:t>
            </a:r>
          </a:p>
          <a:p>
            <a:pPr marL="342900" indent="-342900">
              <a:lnSpc>
                <a:spcPct val="150000"/>
              </a:lnSpc>
              <a:buFont typeface="Systemtypsnitt normalt"/>
              <a:buChar char="→"/>
            </a:pPr>
            <a:r>
              <a:rPr lang="sv-SE" sz="2400" dirty="0">
                <a:latin typeface="Stockholm Type Regular" pitchFamily="2" charset="77"/>
              </a:rPr>
              <a:t>Dela inte din personliga kod med någon annan</a:t>
            </a:r>
          </a:p>
        </p:txBody>
      </p:sp>
    </p:spTree>
    <p:extLst>
      <p:ext uri="{BB962C8B-B14F-4D97-AF65-F5344CB8AC3E}">
        <p14:creationId xmlns:p14="http://schemas.microsoft.com/office/powerpoint/2010/main" val="368352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D5BE302A-97EE-7E4F-9F39-B2C9A94911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711625" y="3789041"/>
            <a:ext cx="7033919" cy="11970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sv-SE" sz="2800" b="1" dirty="0">
                <a:solidFill>
                  <a:srgbClr val="FCBF0A"/>
                </a:solidFill>
                <a:latin typeface="Stockholm Type Bold" pitchFamily="2" charset="77"/>
              </a:rPr>
              <a:t>Dela inte dina lösenord med någon annan</a:t>
            </a:r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ABFFB954-813C-5142-B6C4-94BEA7803B64}"/>
              </a:ext>
            </a:extLst>
          </p:cNvPr>
          <p:cNvSpPr/>
          <p:nvPr/>
        </p:nvSpPr>
        <p:spPr>
          <a:xfrm>
            <a:off x="3262019" y="2740467"/>
            <a:ext cx="2387210" cy="620881"/>
          </a:xfrm>
          <a:custGeom>
            <a:avLst/>
            <a:gdLst>
              <a:gd name="connsiteX0" fmla="*/ 0 w 2387210"/>
              <a:gd name="connsiteY0" fmla="*/ 0 h 620881"/>
              <a:gd name="connsiteX1" fmla="*/ 596803 w 2387210"/>
              <a:gd name="connsiteY1" fmla="*/ 0 h 620881"/>
              <a:gd name="connsiteX2" fmla="*/ 1169733 w 2387210"/>
              <a:gd name="connsiteY2" fmla="*/ 0 h 620881"/>
              <a:gd name="connsiteX3" fmla="*/ 1790408 w 2387210"/>
              <a:gd name="connsiteY3" fmla="*/ 0 h 620881"/>
              <a:gd name="connsiteX4" fmla="*/ 2387210 w 2387210"/>
              <a:gd name="connsiteY4" fmla="*/ 0 h 620881"/>
              <a:gd name="connsiteX5" fmla="*/ 2387210 w 2387210"/>
              <a:gd name="connsiteY5" fmla="*/ 620881 h 620881"/>
              <a:gd name="connsiteX6" fmla="*/ 1790408 w 2387210"/>
              <a:gd name="connsiteY6" fmla="*/ 620881 h 620881"/>
              <a:gd name="connsiteX7" fmla="*/ 1265221 w 2387210"/>
              <a:gd name="connsiteY7" fmla="*/ 620881 h 620881"/>
              <a:gd name="connsiteX8" fmla="*/ 668419 w 2387210"/>
              <a:gd name="connsiteY8" fmla="*/ 620881 h 620881"/>
              <a:gd name="connsiteX9" fmla="*/ 0 w 2387210"/>
              <a:gd name="connsiteY9" fmla="*/ 620881 h 620881"/>
              <a:gd name="connsiteX10" fmla="*/ 0 w 2387210"/>
              <a:gd name="connsiteY10" fmla="*/ 0 h 620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87210" h="620881" fill="none" extrusionOk="0">
                <a:moveTo>
                  <a:pt x="0" y="0"/>
                </a:moveTo>
                <a:cubicBezTo>
                  <a:pt x="244001" y="7193"/>
                  <a:pt x="413759" y="-25585"/>
                  <a:pt x="596803" y="0"/>
                </a:cubicBezTo>
                <a:cubicBezTo>
                  <a:pt x="779847" y="25585"/>
                  <a:pt x="984141" y="14513"/>
                  <a:pt x="1169733" y="0"/>
                </a:cubicBezTo>
                <a:cubicBezTo>
                  <a:pt x="1355325" y="-14513"/>
                  <a:pt x="1648342" y="5498"/>
                  <a:pt x="1790408" y="0"/>
                </a:cubicBezTo>
                <a:cubicBezTo>
                  <a:pt x="1932475" y="-5498"/>
                  <a:pt x="2108676" y="4764"/>
                  <a:pt x="2387210" y="0"/>
                </a:cubicBezTo>
                <a:cubicBezTo>
                  <a:pt x="2409480" y="225687"/>
                  <a:pt x="2369987" y="419746"/>
                  <a:pt x="2387210" y="620881"/>
                </a:cubicBezTo>
                <a:cubicBezTo>
                  <a:pt x="2093090" y="595958"/>
                  <a:pt x="1975239" y="615814"/>
                  <a:pt x="1790408" y="620881"/>
                </a:cubicBezTo>
                <a:cubicBezTo>
                  <a:pt x="1605577" y="625948"/>
                  <a:pt x="1411811" y="643109"/>
                  <a:pt x="1265221" y="620881"/>
                </a:cubicBezTo>
                <a:cubicBezTo>
                  <a:pt x="1118631" y="598653"/>
                  <a:pt x="882691" y="598602"/>
                  <a:pt x="668419" y="620881"/>
                </a:cubicBezTo>
                <a:cubicBezTo>
                  <a:pt x="454147" y="643160"/>
                  <a:pt x="218063" y="593826"/>
                  <a:pt x="0" y="620881"/>
                </a:cubicBezTo>
                <a:cubicBezTo>
                  <a:pt x="-4160" y="422179"/>
                  <a:pt x="24921" y="255794"/>
                  <a:pt x="0" y="0"/>
                </a:cubicBezTo>
                <a:close/>
              </a:path>
              <a:path w="2387210" h="620881" stroke="0" extrusionOk="0">
                <a:moveTo>
                  <a:pt x="0" y="0"/>
                </a:moveTo>
                <a:cubicBezTo>
                  <a:pt x="191680" y="9600"/>
                  <a:pt x="394978" y="26627"/>
                  <a:pt x="549058" y="0"/>
                </a:cubicBezTo>
                <a:cubicBezTo>
                  <a:pt x="703138" y="-26627"/>
                  <a:pt x="872191" y="-224"/>
                  <a:pt x="1145861" y="0"/>
                </a:cubicBezTo>
                <a:cubicBezTo>
                  <a:pt x="1419531" y="224"/>
                  <a:pt x="1427474" y="12805"/>
                  <a:pt x="1694919" y="0"/>
                </a:cubicBezTo>
                <a:cubicBezTo>
                  <a:pt x="1962364" y="-12805"/>
                  <a:pt x="2231416" y="-6178"/>
                  <a:pt x="2387210" y="0"/>
                </a:cubicBezTo>
                <a:cubicBezTo>
                  <a:pt x="2371955" y="260578"/>
                  <a:pt x="2386696" y="417953"/>
                  <a:pt x="2387210" y="620881"/>
                </a:cubicBezTo>
                <a:cubicBezTo>
                  <a:pt x="2227510" y="625745"/>
                  <a:pt x="2021202" y="611915"/>
                  <a:pt x="1862024" y="620881"/>
                </a:cubicBezTo>
                <a:cubicBezTo>
                  <a:pt x="1702846" y="629847"/>
                  <a:pt x="1552971" y="640386"/>
                  <a:pt x="1289093" y="620881"/>
                </a:cubicBezTo>
                <a:cubicBezTo>
                  <a:pt x="1025215" y="601376"/>
                  <a:pt x="826998" y="638731"/>
                  <a:pt x="644547" y="620881"/>
                </a:cubicBezTo>
                <a:cubicBezTo>
                  <a:pt x="462096" y="603031"/>
                  <a:pt x="263335" y="615870"/>
                  <a:pt x="0" y="620881"/>
                </a:cubicBezTo>
                <a:cubicBezTo>
                  <a:pt x="15281" y="411855"/>
                  <a:pt x="-7256" y="147563"/>
                  <a:pt x="0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76200">
            <a:solidFill>
              <a:schemeClr val="tx1">
                <a:lumMod val="65000"/>
                <a:lumOff val="3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84431218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92E3C2D7-D3F9-4041-8A70-5B1C318900BF}"/>
              </a:ext>
            </a:extLst>
          </p:cNvPr>
          <p:cNvSpPr/>
          <p:nvPr/>
        </p:nvSpPr>
        <p:spPr>
          <a:xfrm>
            <a:off x="5343761" y="2740467"/>
            <a:ext cx="3852811" cy="620881"/>
          </a:xfrm>
          <a:custGeom>
            <a:avLst/>
            <a:gdLst>
              <a:gd name="connsiteX0" fmla="*/ 0 w 3852811"/>
              <a:gd name="connsiteY0" fmla="*/ 0 h 620881"/>
              <a:gd name="connsiteX1" fmla="*/ 473345 w 3852811"/>
              <a:gd name="connsiteY1" fmla="*/ 0 h 620881"/>
              <a:gd name="connsiteX2" fmla="*/ 1062275 w 3852811"/>
              <a:gd name="connsiteY2" fmla="*/ 0 h 620881"/>
              <a:gd name="connsiteX3" fmla="*/ 1574148 w 3852811"/>
              <a:gd name="connsiteY3" fmla="*/ 0 h 620881"/>
              <a:gd name="connsiteX4" fmla="*/ 2047494 w 3852811"/>
              <a:gd name="connsiteY4" fmla="*/ 0 h 620881"/>
              <a:gd name="connsiteX5" fmla="*/ 2636424 w 3852811"/>
              <a:gd name="connsiteY5" fmla="*/ 0 h 620881"/>
              <a:gd name="connsiteX6" fmla="*/ 3186825 w 3852811"/>
              <a:gd name="connsiteY6" fmla="*/ 0 h 620881"/>
              <a:gd name="connsiteX7" fmla="*/ 3852811 w 3852811"/>
              <a:gd name="connsiteY7" fmla="*/ 0 h 620881"/>
              <a:gd name="connsiteX8" fmla="*/ 3852811 w 3852811"/>
              <a:gd name="connsiteY8" fmla="*/ 322858 h 620881"/>
              <a:gd name="connsiteX9" fmla="*/ 3852811 w 3852811"/>
              <a:gd name="connsiteY9" fmla="*/ 620881 h 620881"/>
              <a:gd name="connsiteX10" fmla="*/ 3379466 w 3852811"/>
              <a:gd name="connsiteY10" fmla="*/ 620881 h 620881"/>
              <a:gd name="connsiteX11" fmla="*/ 2944648 w 3852811"/>
              <a:gd name="connsiteY11" fmla="*/ 620881 h 620881"/>
              <a:gd name="connsiteX12" fmla="*/ 2355719 w 3852811"/>
              <a:gd name="connsiteY12" fmla="*/ 620881 h 620881"/>
              <a:gd name="connsiteX13" fmla="*/ 1882373 w 3852811"/>
              <a:gd name="connsiteY13" fmla="*/ 620881 h 620881"/>
              <a:gd name="connsiteX14" fmla="*/ 1293444 w 3852811"/>
              <a:gd name="connsiteY14" fmla="*/ 620881 h 620881"/>
              <a:gd name="connsiteX15" fmla="*/ 665986 w 3852811"/>
              <a:gd name="connsiteY15" fmla="*/ 620881 h 620881"/>
              <a:gd name="connsiteX16" fmla="*/ 0 w 3852811"/>
              <a:gd name="connsiteY16" fmla="*/ 620881 h 620881"/>
              <a:gd name="connsiteX17" fmla="*/ 0 w 3852811"/>
              <a:gd name="connsiteY17" fmla="*/ 298023 h 620881"/>
              <a:gd name="connsiteX18" fmla="*/ 0 w 3852811"/>
              <a:gd name="connsiteY18" fmla="*/ 0 h 620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852811" h="620881" fill="none" extrusionOk="0">
                <a:moveTo>
                  <a:pt x="0" y="0"/>
                </a:moveTo>
                <a:cubicBezTo>
                  <a:pt x="197028" y="-18332"/>
                  <a:pt x="319788" y="46764"/>
                  <a:pt x="473345" y="0"/>
                </a:cubicBezTo>
                <a:cubicBezTo>
                  <a:pt x="626902" y="-46764"/>
                  <a:pt x="820018" y="63254"/>
                  <a:pt x="1062275" y="0"/>
                </a:cubicBezTo>
                <a:cubicBezTo>
                  <a:pt x="1304532" y="-63254"/>
                  <a:pt x="1430211" y="52159"/>
                  <a:pt x="1574148" y="0"/>
                </a:cubicBezTo>
                <a:cubicBezTo>
                  <a:pt x="1718085" y="-52159"/>
                  <a:pt x="1919449" y="28122"/>
                  <a:pt x="2047494" y="0"/>
                </a:cubicBezTo>
                <a:cubicBezTo>
                  <a:pt x="2175539" y="-28122"/>
                  <a:pt x="2414353" y="51233"/>
                  <a:pt x="2636424" y="0"/>
                </a:cubicBezTo>
                <a:cubicBezTo>
                  <a:pt x="2858495" y="-51233"/>
                  <a:pt x="3044118" y="22801"/>
                  <a:pt x="3186825" y="0"/>
                </a:cubicBezTo>
                <a:cubicBezTo>
                  <a:pt x="3329532" y="-22801"/>
                  <a:pt x="3682190" y="10916"/>
                  <a:pt x="3852811" y="0"/>
                </a:cubicBezTo>
                <a:cubicBezTo>
                  <a:pt x="3891460" y="91302"/>
                  <a:pt x="3820500" y="247475"/>
                  <a:pt x="3852811" y="322858"/>
                </a:cubicBezTo>
                <a:cubicBezTo>
                  <a:pt x="3885122" y="398241"/>
                  <a:pt x="3851088" y="540048"/>
                  <a:pt x="3852811" y="620881"/>
                </a:cubicBezTo>
                <a:cubicBezTo>
                  <a:pt x="3725986" y="666110"/>
                  <a:pt x="3600991" y="571726"/>
                  <a:pt x="3379466" y="620881"/>
                </a:cubicBezTo>
                <a:cubicBezTo>
                  <a:pt x="3157942" y="670036"/>
                  <a:pt x="3137269" y="580666"/>
                  <a:pt x="2944648" y="620881"/>
                </a:cubicBezTo>
                <a:cubicBezTo>
                  <a:pt x="2752027" y="661096"/>
                  <a:pt x="2625357" y="617950"/>
                  <a:pt x="2355719" y="620881"/>
                </a:cubicBezTo>
                <a:cubicBezTo>
                  <a:pt x="2086081" y="623812"/>
                  <a:pt x="2005929" y="611285"/>
                  <a:pt x="1882373" y="620881"/>
                </a:cubicBezTo>
                <a:cubicBezTo>
                  <a:pt x="1758817" y="630477"/>
                  <a:pt x="1437096" y="603686"/>
                  <a:pt x="1293444" y="620881"/>
                </a:cubicBezTo>
                <a:cubicBezTo>
                  <a:pt x="1149792" y="638076"/>
                  <a:pt x="825313" y="549408"/>
                  <a:pt x="665986" y="620881"/>
                </a:cubicBezTo>
                <a:cubicBezTo>
                  <a:pt x="506659" y="692354"/>
                  <a:pt x="226778" y="543345"/>
                  <a:pt x="0" y="620881"/>
                </a:cubicBezTo>
                <a:cubicBezTo>
                  <a:pt x="-741" y="545446"/>
                  <a:pt x="2187" y="400109"/>
                  <a:pt x="0" y="298023"/>
                </a:cubicBezTo>
                <a:cubicBezTo>
                  <a:pt x="-2187" y="195937"/>
                  <a:pt x="273" y="113826"/>
                  <a:pt x="0" y="0"/>
                </a:cubicBezTo>
                <a:close/>
              </a:path>
              <a:path w="3852811" h="620881" stroke="0" extrusionOk="0">
                <a:moveTo>
                  <a:pt x="0" y="0"/>
                </a:moveTo>
                <a:cubicBezTo>
                  <a:pt x="152457" y="-54760"/>
                  <a:pt x="356108" y="56127"/>
                  <a:pt x="511873" y="0"/>
                </a:cubicBezTo>
                <a:cubicBezTo>
                  <a:pt x="667638" y="-56127"/>
                  <a:pt x="829508" y="2428"/>
                  <a:pt x="946691" y="0"/>
                </a:cubicBezTo>
                <a:cubicBezTo>
                  <a:pt x="1063874" y="-2428"/>
                  <a:pt x="1411828" y="66675"/>
                  <a:pt x="1574148" y="0"/>
                </a:cubicBezTo>
                <a:cubicBezTo>
                  <a:pt x="1736468" y="-66675"/>
                  <a:pt x="1850729" y="1884"/>
                  <a:pt x="2086022" y="0"/>
                </a:cubicBezTo>
                <a:cubicBezTo>
                  <a:pt x="2321315" y="-1884"/>
                  <a:pt x="2372631" y="45723"/>
                  <a:pt x="2597895" y="0"/>
                </a:cubicBezTo>
                <a:cubicBezTo>
                  <a:pt x="2823159" y="-45723"/>
                  <a:pt x="3014733" y="11851"/>
                  <a:pt x="3225353" y="0"/>
                </a:cubicBezTo>
                <a:cubicBezTo>
                  <a:pt x="3435973" y="-11851"/>
                  <a:pt x="3672870" y="13049"/>
                  <a:pt x="3852811" y="0"/>
                </a:cubicBezTo>
                <a:cubicBezTo>
                  <a:pt x="3884050" y="72781"/>
                  <a:pt x="3824473" y="197511"/>
                  <a:pt x="3852811" y="322858"/>
                </a:cubicBezTo>
                <a:cubicBezTo>
                  <a:pt x="3881149" y="448205"/>
                  <a:pt x="3832122" y="473616"/>
                  <a:pt x="3852811" y="620881"/>
                </a:cubicBezTo>
                <a:cubicBezTo>
                  <a:pt x="3669544" y="641982"/>
                  <a:pt x="3553777" y="571976"/>
                  <a:pt x="3379466" y="620881"/>
                </a:cubicBezTo>
                <a:cubicBezTo>
                  <a:pt x="3205155" y="669786"/>
                  <a:pt x="2983332" y="576596"/>
                  <a:pt x="2829064" y="620881"/>
                </a:cubicBezTo>
                <a:cubicBezTo>
                  <a:pt x="2674796" y="665166"/>
                  <a:pt x="2474253" y="589782"/>
                  <a:pt x="2317191" y="620881"/>
                </a:cubicBezTo>
                <a:cubicBezTo>
                  <a:pt x="2160129" y="651980"/>
                  <a:pt x="1895271" y="596160"/>
                  <a:pt x="1689733" y="620881"/>
                </a:cubicBezTo>
                <a:cubicBezTo>
                  <a:pt x="1484195" y="645602"/>
                  <a:pt x="1204588" y="607952"/>
                  <a:pt x="1062275" y="620881"/>
                </a:cubicBezTo>
                <a:cubicBezTo>
                  <a:pt x="919962" y="633810"/>
                  <a:pt x="724308" y="565563"/>
                  <a:pt x="588930" y="620881"/>
                </a:cubicBezTo>
                <a:cubicBezTo>
                  <a:pt x="453553" y="676199"/>
                  <a:pt x="273905" y="560640"/>
                  <a:pt x="0" y="620881"/>
                </a:cubicBezTo>
                <a:cubicBezTo>
                  <a:pt x="-19244" y="490615"/>
                  <a:pt x="32843" y="383502"/>
                  <a:pt x="0" y="298023"/>
                </a:cubicBezTo>
                <a:cubicBezTo>
                  <a:pt x="-32843" y="212544"/>
                  <a:pt x="32609" y="93226"/>
                  <a:pt x="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76200">
            <a:solidFill>
              <a:schemeClr val="tx1">
                <a:lumMod val="65000"/>
                <a:lumOff val="3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45484083-9A34-0E4D-BC74-EBCC741117A1}"/>
              </a:ext>
            </a:extLst>
          </p:cNvPr>
          <p:cNvSpPr txBox="1"/>
          <p:nvPr/>
        </p:nvSpPr>
        <p:spPr>
          <a:xfrm>
            <a:off x="3403286" y="2868334"/>
            <a:ext cx="2228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Stockholm Type Regular" pitchFamily="2" charset="77"/>
              </a:rPr>
              <a:t>Lösenord:</a:t>
            </a: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60B2C39B-1B33-AD44-9FA4-2CA7D7D7E436}"/>
              </a:ext>
            </a:extLst>
          </p:cNvPr>
          <p:cNvSpPr txBox="1"/>
          <p:nvPr/>
        </p:nvSpPr>
        <p:spPr>
          <a:xfrm>
            <a:off x="5790496" y="2776573"/>
            <a:ext cx="32338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200" spc="930" dirty="0">
                <a:latin typeface="Stockholm Type Regular" pitchFamily="2" charset="77"/>
              </a:rPr>
              <a:t>********</a:t>
            </a:r>
          </a:p>
        </p:txBody>
      </p:sp>
      <p:sp>
        <p:nvSpPr>
          <p:cNvPr id="10" name="Rubrik 1">
            <a:extLst>
              <a:ext uri="{FF2B5EF4-FFF2-40B4-BE49-F238E27FC236}">
                <a16:creationId xmlns:a16="http://schemas.microsoft.com/office/drawing/2014/main" id="{AF4510C9-6972-616B-9F72-C9EF7CB7B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Säkerhet och betaltjänster</a:t>
            </a:r>
          </a:p>
        </p:txBody>
      </p:sp>
    </p:spTree>
    <p:extLst>
      <p:ext uri="{BB962C8B-B14F-4D97-AF65-F5344CB8AC3E}">
        <p14:creationId xmlns:p14="http://schemas.microsoft.com/office/powerpoint/2010/main" val="94642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Undvik att bli lurad</a:t>
            </a:r>
          </a:p>
        </p:txBody>
      </p:sp>
      <p:pic>
        <p:nvPicPr>
          <p:cNvPr id="4" name="Bildobjekt 3" title="Närbild på ett sms.">
            <a:extLst>
              <a:ext uri="{FF2B5EF4-FFF2-40B4-BE49-F238E27FC236}">
                <a16:creationId xmlns:a16="http://schemas.microsoft.com/office/drawing/2014/main" id="{A935DF5C-D5CF-FA04-0858-81521D70DBA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3212" y="1484784"/>
            <a:ext cx="9413962" cy="5373216"/>
          </a:xfrm>
          <a:prstGeom prst="rect">
            <a:avLst/>
          </a:prstGeom>
        </p:spPr>
      </p:pic>
      <p:sp>
        <p:nvSpPr>
          <p:cNvPr id="10" name="textruta 9">
            <a:extLst>
              <a:ext uri="{FF2B5EF4-FFF2-40B4-BE49-F238E27FC236}">
                <a16:creationId xmlns:a16="http://schemas.microsoft.com/office/drawing/2014/main" id="{098DF541-AA24-3E62-385D-99B27E8BDF09}"/>
              </a:ext>
            </a:extLst>
          </p:cNvPr>
          <p:cNvSpPr txBox="1"/>
          <p:nvPr/>
        </p:nvSpPr>
        <p:spPr>
          <a:xfrm>
            <a:off x="1594755" y="6581001"/>
            <a:ext cx="1737976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sz="1200" dirty="0"/>
              <a:t>Källa: Internetstiftelsen</a:t>
            </a:r>
          </a:p>
        </p:txBody>
      </p:sp>
    </p:spTree>
    <p:extLst>
      <p:ext uri="{BB962C8B-B14F-4D97-AF65-F5344CB8AC3E}">
        <p14:creationId xmlns:p14="http://schemas.microsoft.com/office/powerpoint/2010/main" val="314495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Undvik att bli lurad</a:t>
            </a:r>
          </a:p>
        </p:txBody>
      </p:sp>
      <p:pic>
        <p:nvPicPr>
          <p:cNvPr id="6" name="Bildobjekt 5" title="Närbild på ett mejl.">
            <a:extLst>
              <a:ext uri="{FF2B5EF4-FFF2-40B4-BE49-F238E27FC236}">
                <a16:creationId xmlns:a16="http://schemas.microsoft.com/office/drawing/2014/main" id="{FB333281-235D-FF77-B884-3CC8F9DBFAB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5412" y="1484784"/>
            <a:ext cx="9389561" cy="5373216"/>
          </a:xfrm>
          <a:prstGeom prst="rect">
            <a:avLst/>
          </a:prstGeom>
        </p:spPr>
      </p:pic>
      <p:sp>
        <p:nvSpPr>
          <p:cNvPr id="3" name="textruta 2">
            <a:extLst>
              <a:ext uri="{FF2B5EF4-FFF2-40B4-BE49-F238E27FC236}">
                <a16:creationId xmlns:a16="http://schemas.microsoft.com/office/drawing/2014/main" id="{12D4F4C7-8D60-95E2-A6CA-05EB1B6FFEBB}"/>
              </a:ext>
            </a:extLst>
          </p:cNvPr>
          <p:cNvSpPr txBox="1"/>
          <p:nvPr/>
        </p:nvSpPr>
        <p:spPr>
          <a:xfrm>
            <a:off x="9283089" y="6581001"/>
            <a:ext cx="1737976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sz="1200" dirty="0"/>
              <a:t>Källa: Internetstiftelsen</a:t>
            </a:r>
          </a:p>
        </p:txBody>
      </p:sp>
    </p:spTree>
    <p:extLst>
      <p:ext uri="{BB962C8B-B14F-4D97-AF65-F5344CB8AC3E}">
        <p14:creationId xmlns:p14="http://schemas.microsoft.com/office/powerpoint/2010/main" val="51708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Undvik att bli lurad</a:t>
            </a:r>
          </a:p>
        </p:txBody>
      </p:sp>
      <p:pic>
        <p:nvPicPr>
          <p:cNvPr id="8" name="Bildobjekt 7" title="Närbild på en Facebookchatt.">
            <a:extLst>
              <a:ext uri="{FF2B5EF4-FFF2-40B4-BE49-F238E27FC236}">
                <a16:creationId xmlns:a16="http://schemas.microsoft.com/office/drawing/2014/main" id="{BAA6785F-E419-0279-F95B-4C3407E6141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8898" y="1576283"/>
            <a:ext cx="9242589" cy="5301208"/>
          </a:xfrm>
          <a:prstGeom prst="rect">
            <a:avLst/>
          </a:prstGeom>
        </p:spPr>
      </p:pic>
      <p:sp>
        <p:nvSpPr>
          <p:cNvPr id="3" name="textruta 2">
            <a:extLst>
              <a:ext uri="{FF2B5EF4-FFF2-40B4-BE49-F238E27FC236}">
                <a16:creationId xmlns:a16="http://schemas.microsoft.com/office/drawing/2014/main" id="{2728E82D-4C45-D91C-E7C3-9953E68BFF2B}"/>
              </a:ext>
            </a:extLst>
          </p:cNvPr>
          <p:cNvSpPr txBox="1"/>
          <p:nvPr/>
        </p:nvSpPr>
        <p:spPr>
          <a:xfrm>
            <a:off x="1631504" y="6581001"/>
            <a:ext cx="1737976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sz="1200" dirty="0"/>
              <a:t>Källa: Internetstiftelsen</a:t>
            </a:r>
          </a:p>
        </p:txBody>
      </p:sp>
    </p:spTree>
    <p:extLst>
      <p:ext uri="{BB962C8B-B14F-4D97-AF65-F5344CB8AC3E}">
        <p14:creationId xmlns:p14="http://schemas.microsoft.com/office/powerpoint/2010/main" val="143654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Undvik att bli lurad</a:t>
            </a:r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2BBB0317-79F0-61B3-546F-99315AF7F575}"/>
              </a:ext>
            </a:extLst>
          </p:cNvPr>
          <p:cNvSpPr txBox="1"/>
          <p:nvPr/>
        </p:nvSpPr>
        <p:spPr>
          <a:xfrm>
            <a:off x="1583341" y="1874439"/>
            <a:ext cx="9013703" cy="3109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>
              <a:lnSpc>
                <a:spcPct val="150000"/>
              </a:lnSpc>
              <a:spcAft>
                <a:spcPts val="600"/>
              </a:spcAft>
            </a:pPr>
            <a:r>
              <a:rPr lang="sv-SE" sz="2000" u="none" strike="noStrike" dirty="0">
                <a:solidFill>
                  <a:schemeClr val="bg1"/>
                </a:solidFill>
                <a:effectLst/>
                <a:latin typeface="Stockholm Type Regular" pitchFamily="2" charset="77"/>
              </a:rPr>
              <a:t>Tips för att inte bli lurad:</a:t>
            </a:r>
          </a:p>
          <a:p>
            <a:pPr marL="457200" indent="-457200" algn="l" fontAlgn="base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Undvik att klicka på osäkra länkar i mejl, sms och meddelanden</a:t>
            </a:r>
          </a:p>
          <a:p>
            <a:pPr marL="457200" indent="-457200" algn="l" fontAlgn="base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Undvik att öppna bifogade filer från okända avsändare</a:t>
            </a:r>
          </a:p>
          <a:p>
            <a:pPr marL="457200" indent="-457200" algn="l" fontAlgn="base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Dela inte dina personliga koder, inloggningsuppgifter, kortuppgifter eller lösenord när någon ringer dig</a:t>
            </a:r>
          </a:p>
          <a:p>
            <a:pPr marL="457200" indent="-457200" algn="l" fontAlgn="base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Var kritisk mot annonser och erbjudanden på internet</a:t>
            </a:r>
          </a:p>
        </p:txBody>
      </p:sp>
    </p:spTree>
    <p:extLst>
      <p:ext uri="{BB962C8B-B14F-4D97-AF65-F5344CB8AC3E}">
        <p14:creationId xmlns:p14="http://schemas.microsoft.com/office/powerpoint/2010/main" val="630887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ubrik 1">
            <a:extLst>
              <a:ext uri="{FF2B5EF4-FFF2-40B4-BE49-F238E27FC236}">
                <a16:creationId xmlns:a16="http://schemas.microsoft.com/office/drawing/2014/main" id="{B795EE81-20BF-46DB-B4F8-D8EC3AC1D032}"/>
              </a:ext>
            </a:extLst>
          </p:cNvPr>
          <p:cNvSpPr txBox="1">
            <a:spLocks/>
          </p:cNvSpPr>
          <p:nvPr/>
        </p:nvSpPr>
        <p:spPr>
          <a:xfrm>
            <a:off x="695400" y="2493000"/>
            <a:ext cx="11088207" cy="93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7200" dirty="0">
                <a:solidFill>
                  <a:srgbClr val="FFC000"/>
                </a:solidFill>
                <a:latin typeface="Stockholm Type Bold" pitchFamily="2" charset="77"/>
              </a:rPr>
              <a:t>Tack för idag </a:t>
            </a:r>
            <a:r>
              <a:rPr lang="sv-SE" sz="7200" b="0" dirty="0">
                <a:latin typeface="Stockholm Euclid Regular" panose="02000000000000000000" pitchFamily="50" charset="0"/>
              </a:rPr>
              <a:t>👏</a:t>
            </a:r>
            <a:endParaRPr lang="sv-SE" sz="7200" dirty="0">
              <a:solidFill>
                <a:srgbClr val="FFC000"/>
              </a:solidFill>
              <a:latin typeface="Stockholm Type Bold" pitchFamily="2" charset="77"/>
            </a:endParaRPr>
          </a:p>
        </p:txBody>
      </p:sp>
      <p:sp>
        <p:nvSpPr>
          <p:cNvPr id="2" name="Rubrik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Tack för idag</a:t>
            </a:r>
            <a:endParaRPr lang="sv-SE" dirty="0"/>
          </a:p>
        </p:txBody>
      </p:sp>
      <p:sp>
        <p:nvSpPr>
          <p:cNvPr id="3" name="Platshållare för text 2" hidden="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1289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167aa371da62cb12a661987a1bf5f35ea9b41"/>
</p:tagLst>
</file>

<file path=ppt/theme/theme1.xml><?xml version="1.0" encoding="utf-8"?>
<a:theme xmlns:a="http://schemas.openxmlformats.org/drawingml/2006/main" name="Sthlm Presentation bred skärm">
  <a:themeElements>
    <a:clrScheme name="Stockholms stad">
      <a:dk1>
        <a:srgbClr val="000000"/>
      </a:dk1>
      <a:lt1>
        <a:srgbClr val="FFFFFF"/>
      </a:lt1>
      <a:dk2>
        <a:srgbClr val="C40064"/>
      </a:dk2>
      <a:lt2>
        <a:srgbClr val="FEDEED"/>
      </a:lt2>
      <a:accent1>
        <a:srgbClr val="00867F"/>
      </a:accent1>
      <a:accent2>
        <a:srgbClr val="D5F7F4"/>
      </a:accent2>
      <a:accent3>
        <a:srgbClr val="006EBF"/>
      </a:accent3>
      <a:accent4>
        <a:srgbClr val="DCD9D2"/>
      </a:accent4>
      <a:accent5>
        <a:srgbClr val="5D237D"/>
      </a:accent5>
      <a:accent6>
        <a:srgbClr val="F1E6FC"/>
      </a:accent6>
      <a:hlink>
        <a:srgbClr val="006EBF"/>
      </a:hlink>
      <a:folHlink>
        <a:srgbClr val="5D237D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1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custClrLst>
    <a:custClr name="Stockholms stad Rosa">
      <a:srgbClr val="C40064"/>
    </a:custClr>
    <a:custClr name="Stockholms stad Ljusrosa">
      <a:srgbClr val="FEDEED"/>
    </a:custClr>
    <a:custClr name="Stockholms stad Grön">
      <a:srgbClr val="00867F"/>
    </a:custClr>
    <a:custClr name="Stockholms stad Ljusgrön">
      <a:srgbClr val="D5F7F4"/>
    </a:custClr>
    <a:custClr name="Stockholms stad Orange">
      <a:srgbClr val="DD4A2C"/>
    </a:custClr>
    <a:custClr name="Stockholms stad Ljusorange">
      <a:srgbClr val="FFD7D2"/>
    </a:custClr>
    <a:custClr name="Stockholms stad Blå">
      <a:srgbClr val="006EBF"/>
    </a:custClr>
    <a:custClr name="Stockholms stad Ljusblå">
      <a:srgbClr val="D6EDFC"/>
    </a:custClr>
    <a:custClr name="Stockholms stad Lila">
      <a:srgbClr val="5D237D"/>
    </a:custClr>
    <a:custClr name="Stockholms stad Ljuslila">
      <a:srgbClr val="F1E6FC"/>
    </a:custClr>
    <a:custClr name="Stockholms stad Gul">
      <a:srgbClr val="FCBF0A"/>
    </a:custClr>
    <a:custClr name="Stockholms stad Grå">
      <a:srgbClr val="DCD9D2"/>
    </a:custClr>
  </a:custClrLst>
  <a:extLst>
    <a:ext uri="{05A4C25C-085E-4340-85A3-A5531E510DB2}">
      <thm15:themeFamily xmlns:thm15="http://schemas.microsoft.com/office/thememl/2012/main" name="Sthlm Presentation bred skärm.potx" id="{86B60C4D-016E-42B2-BA1D-722993A713B6}" vid="{6E812C1E-D3EC-4681-8803-CB3B855262B4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Sthlm Presentation bred skärm</Template>
  <TotalTime>9070</TotalTime>
  <Words>602</Words>
  <Application>Microsoft Office PowerPoint</Application>
  <PresentationFormat>Bredbild</PresentationFormat>
  <Paragraphs>117</Paragraphs>
  <Slides>27</Slides>
  <Notes>1</Notes>
  <HiddenSlides>0</HiddenSlides>
  <MMClips>0</MMClips>
  <ScaleCrop>false</ScaleCrop>
  <HeadingPairs>
    <vt:vector size="6" baseType="variant">
      <vt:variant>
        <vt:lpstr>Använt teckensnitt</vt:lpstr>
      </vt:variant>
      <vt:variant>
        <vt:i4>7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27</vt:i4>
      </vt:variant>
    </vt:vector>
  </HeadingPairs>
  <TitlesOfParts>
    <vt:vector size="35" baseType="lpstr">
      <vt:lpstr>Arial</vt:lpstr>
      <vt:lpstr>Courier</vt:lpstr>
      <vt:lpstr>Stockholm Euclid Regular</vt:lpstr>
      <vt:lpstr>Stockholm Type Bold</vt:lpstr>
      <vt:lpstr>Stockholm Type Regular</vt:lpstr>
      <vt:lpstr>Systemtypsnitt normalt</vt:lpstr>
      <vt:lpstr>Wingdings</vt:lpstr>
      <vt:lpstr>Sthlm Presentation bred skärm</vt:lpstr>
      <vt:lpstr>Kurs i digital vardag, del 5 av 5</vt:lpstr>
      <vt:lpstr>Hur känns det idag? </vt:lpstr>
      <vt:lpstr>Vad ska vi lära oss idag?</vt:lpstr>
      <vt:lpstr>Video om BankID</vt:lpstr>
      <vt:lpstr>BankID</vt:lpstr>
      <vt:lpstr>BankID</vt:lpstr>
      <vt:lpstr>BankID - Säkerhet</vt:lpstr>
      <vt:lpstr>Digitala betalningar</vt:lpstr>
      <vt:lpstr>Internetbanken</vt:lpstr>
      <vt:lpstr>Internetbanken</vt:lpstr>
      <vt:lpstr>Ladda ner bankappen</vt:lpstr>
      <vt:lpstr>Ladda ner bankappen</vt:lpstr>
      <vt:lpstr>Bankapp i din mobil</vt:lpstr>
      <vt:lpstr>En faktura</vt:lpstr>
      <vt:lpstr>En faktura</vt:lpstr>
      <vt:lpstr>En faktura</vt:lpstr>
      <vt:lpstr>Betala med mobilen</vt:lpstr>
      <vt:lpstr>Betala i tid</vt:lpstr>
      <vt:lpstr>Betala i tid</vt:lpstr>
      <vt:lpstr>Säkerhet och betaltjänster</vt:lpstr>
      <vt:lpstr>Säkerhet och betaltjänster</vt:lpstr>
      <vt:lpstr>Säkerhet och betaltjänster</vt:lpstr>
      <vt:lpstr>Undvik att bli lurad</vt:lpstr>
      <vt:lpstr>Undvik att bli lurad</vt:lpstr>
      <vt:lpstr>Undvik att bli lurad</vt:lpstr>
      <vt:lpstr>Undvik att bli lurad</vt:lpstr>
      <vt:lpstr>Tack för idag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Kurs i digitala verktyg</dc:title>
  <dc:creator>Olga Gren</dc:creator>
  <cp:lastModifiedBy>Melina Hedlund</cp:lastModifiedBy>
  <cp:revision>68</cp:revision>
  <cp:lastPrinted>2015-08-21T11:54:31Z</cp:lastPrinted>
  <dcterms:created xsi:type="dcterms:W3CDTF">2023-01-24T10:29:36Z</dcterms:created>
  <dcterms:modified xsi:type="dcterms:W3CDTF">2024-02-09T10:13:03Z</dcterms:modified>
</cp:coreProperties>
</file>