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9" r:id="rId2"/>
    <p:sldId id="287" r:id="rId3"/>
    <p:sldId id="321" r:id="rId4"/>
    <p:sldId id="322" r:id="rId5"/>
    <p:sldId id="323" r:id="rId6"/>
    <p:sldId id="305" r:id="rId7"/>
    <p:sldId id="304" r:id="rId8"/>
    <p:sldId id="307" r:id="rId9"/>
    <p:sldId id="308" r:id="rId10"/>
    <p:sldId id="320" r:id="rId11"/>
    <p:sldId id="324" r:id="rId12"/>
    <p:sldId id="325" r:id="rId13"/>
    <p:sldId id="326" r:id="rId14"/>
    <p:sldId id="318" r:id="rId15"/>
    <p:sldId id="309" r:id="rId16"/>
    <p:sldId id="311" r:id="rId17"/>
    <p:sldId id="312" r:id="rId18"/>
    <p:sldId id="313" r:id="rId19"/>
    <p:sldId id="314" r:id="rId20"/>
    <p:sldId id="294" r:id="rId21"/>
    <p:sldId id="316" r:id="rId22"/>
    <p:sldId id="317" r:id="rId23"/>
    <p:sldId id="315" r:id="rId24"/>
    <p:sldId id="303" r:id="rId25"/>
  </p:sldIdLst>
  <p:sldSz cx="12192000" cy="6858000"/>
  <p:notesSz cx="6858000" cy="9144000"/>
  <p:custDataLst>
    <p:tags r:id="rId28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8" autoAdjust="0"/>
    <p:restoredTop sz="84800" autoAdjust="0"/>
  </p:normalViewPr>
  <p:slideViewPr>
    <p:cSldViewPr>
      <p:cViewPr varScale="1">
        <p:scale>
          <a:sx n="46" d="100"/>
          <a:sy n="46" d="100"/>
        </p:scale>
        <p:origin x="58" y="1214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LHQYqzl8QcQ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title="Tre händer som håller i varsin mobiltelefon.">
            <a:extLst>
              <a:ext uri="{FF2B5EF4-FFF2-40B4-BE49-F238E27FC236}">
                <a16:creationId xmlns:a16="http://schemas.microsoft.com/office/drawing/2014/main" id="{603C1641-51A3-D82C-1682-3DBEAF1A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1991723"/>
            <a:ext cx="10801200" cy="486627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B872A24-533B-55A4-4F5F-20E5E58A43DF}"/>
              </a:ext>
            </a:extLst>
          </p:cNvPr>
          <p:cNvSpPr txBox="1">
            <a:spLocks/>
          </p:cNvSpPr>
          <p:nvPr/>
        </p:nvSpPr>
        <p:spPr>
          <a:xfrm>
            <a:off x="1696616" y="831006"/>
            <a:ext cx="879876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CBF0A"/>
                </a:solidFill>
                <a:latin typeface="Stockholm Type Bold" pitchFamily="2" charset="77"/>
              </a:rPr>
              <a:t>Kurs i digital vardag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8391795C-F6FB-FF58-791F-E5371623DECD}"/>
              </a:ext>
            </a:extLst>
          </p:cNvPr>
          <p:cNvSpPr txBox="1">
            <a:spLocks/>
          </p:cNvSpPr>
          <p:nvPr/>
        </p:nvSpPr>
        <p:spPr>
          <a:xfrm>
            <a:off x="7752184" y="1873619"/>
            <a:ext cx="2303232" cy="64807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3600" dirty="0">
                <a:solidFill>
                  <a:srgbClr val="DD4A2C"/>
                </a:solidFill>
                <a:latin typeface="Stockholm Type Regular" pitchFamily="2" charset="77"/>
              </a:rPr>
              <a:t>Del 2 av 5</a:t>
            </a:r>
          </a:p>
        </p:txBody>
      </p:sp>
      <p:pic>
        <p:nvPicPr>
          <p:cNvPr id="13" name="Bild 12" descr="Kommentar hjärta kontur">
            <a:extLst>
              <a:ext uri="{FF2B5EF4-FFF2-40B4-BE49-F238E27FC236}">
                <a16:creationId xmlns:a16="http://schemas.microsoft.com/office/drawing/2014/main" id="{1816F3E5-C0F8-B5AF-3465-23D55FB48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9936" y="2780928"/>
            <a:ext cx="1014878" cy="1014878"/>
          </a:xfrm>
          <a:prstGeom prst="rect">
            <a:avLst/>
          </a:prstGeom>
        </p:spPr>
      </p:pic>
      <p:sp>
        <p:nvSpPr>
          <p:cNvPr id="2" name="Rubrik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Kurs i digital vardag, del 2 av 5</a:t>
            </a:r>
            <a:endParaRPr lang="sv-SE" dirty="0"/>
          </a:p>
        </p:txBody>
      </p:sp>
      <p:sp>
        <p:nvSpPr>
          <p:cNvPr id="3" name="Underrubrik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5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340768"/>
            <a:ext cx="10959008" cy="1944216"/>
          </a:xfrm>
        </p:spPr>
        <p:txBody>
          <a:bodyPr/>
          <a:lstStyle/>
          <a:p>
            <a:pPr algn="ctr"/>
            <a:r>
              <a:rPr lang="sv-SE" sz="5400" dirty="0">
                <a:latin typeface="Stockholm Type Bold" pitchFamily="2" charset="77"/>
              </a:rPr>
              <a:t>Vad kan Google </a:t>
            </a:r>
            <a:br>
              <a:rPr lang="sv-SE" sz="5400" dirty="0">
                <a:latin typeface="Stockholm Type Bold" pitchFamily="2" charset="77"/>
              </a:rPr>
            </a:br>
            <a:r>
              <a:rPr lang="sv-SE" sz="5400" dirty="0">
                <a:latin typeface="Stockholm Type Bold" pitchFamily="2" charset="77"/>
              </a:rPr>
              <a:t>hjälpa dig med</a:t>
            </a:r>
            <a:br>
              <a:rPr lang="sv-SE" sz="5400" dirty="0">
                <a:latin typeface="Stockholm Type Bold" pitchFamily="2" charset="77"/>
              </a:rPr>
            </a:br>
            <a:r>
              <a:rPr lang="sv-SE" sz="5400" dirty="0">
                <a:solidFill>
                  <a:srgbClr val="FFC000"/>
                </a:solidFill>
                <a:latin typeface="Stockholm Type Bold" pitchFamily="2" charset="77"/>
              </a:rPr>
              <a:t>i vardagen</a:t>
            </a:r>
            <a:r>
              <a:rPr lang="sv-SE" sz="5400" dirty="0">
                <a:latin typeface="Stockholm Type Bold" pitchFamily="2" charset="77"/>
              </a:rPr>
              <a:t>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68378D-B1FA-57E1-D247-0ACC9A2F2DB7}"/>
              </a:ext>
            </a:extLst>
          </p:cNvPr>
          <p:cNvSpPr txBox="1"/>
          <p:nvPr/>
        </p:nvSpPr>
        <p:spPr>
          <a:xfrm>
            <a:off x="4831007" y="4149080"/>
            <a:ext cx="2255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Laga 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Köpa saker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Hitta adress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36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491188"/>
            <a:ext cx="11449272" cy="720080"/>
          </a:xfrm>
        </p:spPr>
        <p:txBody>
          <a:bodyPr/>
          <a:lstStyle/>
          <a:p>
            <a:pPr algn="ctr"/>
            <a:r>
              <a:rPr lang="sv-SE" sz="4400" dirty="0">
                <a:latin typeface="Stockholm Type Bold" pitchFamily="2" charset="77"/>
              </a:rPr>
              <a:t>Vad kan Google hjälpa dig med </a:t>
            </a:r>
            <a:r>
              <a:rPr lang="sv-SE" sz="4400" dirty="0">
                <a:solidFill>
                  <a:srgbClr val="FFC000"/>
                </a:solidFill>
                <a:latin typeface="Stockholm Type Bold" pitchFamily="2" charset="77"/>
              </a:rPr>
              <a:t>i vardagen</a:t>
            </a:r>
            <a:r>
              <a:rPr lang="sv-SE" sz="4400" dirty="0">
                <a:latin typeface="Stockholm Type Bold" pitchFamily="2" charset="77"/>
              </a:rPr>
              <a:t>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68378D-B1FA-57E1-D247-0ACC9A2F2DB7}"/>
              </a:ext>
            </a:extLst>
          </p:cNvPr>
          <p:cNvSpPr txBox="1"/>
          <p:nvPr/>
        </p:nvSpPr>
        <p:spPr>
          <a:xfrm>
            <a:off x="4677983" y="1372170"/>
            <a:ext cx="2366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  <a:latin typeface="Stockholm Type Regular" pitchFamily="2" charset="77"/>
              </a:rPr>
              <a:t>Laga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pic>
        <p:nvPicPr>
          <p:cNvPr id="5" name="Bildobjekt 4" descr="En bild som visar vägg, inomhus, person, Människoansikte&#10;&#10;Automatiskt genererad beskrivning">
            <a:extLst>
              <a:ext uri="{FF2B5EF4-FFF2-40B4-BE49-F238E27FC236}">
                <a16:creationId xmlns:a16="http://schemas.microsoft.com/office/drawing/2014/main" id="{A1E0ED82-C33A-84FE-04AB-6AD8ACCEA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852" y="2116472"/>
            <a:ext cx="4950296" cy="45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491188"/>
            <a:ext cx="11449272" cy="720080"/>
          </a:xfrm>
        </p:spPr>
        <p:txBody>
          <a:bodyPr/>
          <a:lstStyle/>
          <a:p>
            <a:pPr algn="ctr"/>
            <a:r>
              <a:rPr lang="sv-SE" sz="4400" dirty="0">
                <a:latin typeface="Stockholm Type Bold" pitchFamily="2" charset="77"/>
              </a:rPr>
              <a:t>Vad kan Google hjälpa dig med </a:t>
            </a:r>
            <a:r>
              <a:rPr lang="sv-SE" sz="4400" dirty="0">
                <a:solidFill>
                  <a:srgbClr val="FFC000"/>
                </a:solidFill>
                <a:latin typeface="Stockholm Type Bold" pitchFamily="2" charset="77"/>
              </a:rPr>
              <a:t>i vardagen</a:t>
            </a:r>
            <a:r>
              <a:rPr lang="sv-SE" sz="4400" dirty="0">
                <a:latin typeface="Stockholm Type Bold" pitchFamily="2" charset="77"/>
              </a:rPr>
              <a:t>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68378D-B1FA-57E1-D247-0ACC9A2F2DB7}"/>
              </a:ext>
            </a:extLst>
          </p:cNvPr>
          <p:cNvSpPr txBox="1"/>
          <p:nvPr/>
        </p:nvSpPr>
        <p:spPr>
          <a:xfrm>
            <a:off x="4677983" y="1372170"/>
            <a:ext cx="2683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  <a:latin typeface="Stockholm Type Regular" pitchFamily="2" charset="77"/>
              </a:rPr>
              <a:t>Köpa saker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pic>
        <p:nvPicPr>
          <p:cNvPr id="5" name="Bildobjekt 4" descr="En bild som visar Mobiltelefon, person, Portabel kommunikationsenhet, pryl&#10;&#10;Automatiskt genererad beskrivning">
            <a:extLst>
              <a:ext uri="{FF2B5EF4-FFF2-40B4-BE49-F238E27FC236}">
                <a16:creationId xmlns:a16="http://schemas.microsoft.com/office/drawing/2014/main" id="{845B555E-7D93-84D1-53C0-62480D738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912" y="2098488"/>
            <a:ext cx="3870176" cy="46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491188"/>
            <a:ext cx="11449272" cy="720080"/>
          </a:xfrm>
        </p:spPr>
        <p:txBody>
          <a:bodyPr/>
          <a:lstStyle/>
          <a:p>
            <a:pPr algn="ctr"/>
            <a:r>
              <a:rPr lang="sv-SE" sz="4400" dirty="0">
                <a:latin typeface="Stockholm Type Bold" pitchFamily="2" charset="77"/>
              </a:rPr>
              <a:t>Vad kan Google hjälpa dig med </a:t>
            </a:r>
            <a:r>
              <a:rPr lang="sv-SE" sz="4400" dirty="0">
                <a:solidFill>
                  <a:srgbClr val="FFC000"/>
                </a:solidFill>
                <a:latin typeface="Stockholm Type Bold" pitchFamily="2" charset="77"/>
              </a:rPr>
              <a:t>i vardagen</a:t>
            </a:r>
            <a:r>
              <a:rPr lang="sv-SE" sz="4400" dirty="0">
                <a:latin typeface="Stockholm Type Bold" pitchFamily="2" charset="77"/>
              </a:rPr>
              <a:t>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68378D-B1FA-57E1-D247-0ACC9A2F2DB7}"/>
              </a:ext>
            </a:extLst>
          </p:cNvPr>
          <p:cNvSpPr txBox="1"/>
          <p:nvPr/>
        </p:nvSpPr>
        <p:spPr>
          <a:xfrm>
            <a:off x="4677983" y="1372170"/>
            <a:ext cx="2836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  <a:latin typeface="Stockholm Type Regular" pitchFamily="2" charset="77"/>
              </a:rPr>
              <a:t>Hitta adress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pic>
        <p:nvPicPr>
          <p:cNvPr id="5" name="Bildobjekt 4" descr="En bild som visar fordon, bil, mätare, Fordonsdelar&#10;&#10;Automatiskt genererad beskrivning">
            <a:extLst>
              <a:ext uri="{FF2B5EF4-FFF2-40B4-BE49-F238E27FC236}">
                <a16:creationId xmlns:a16="http://schemas.microsoft.com/office/drawing/2014/main" id="{44FCDC62-5FF7-5BA9-01BC-2DFF812E3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076" y="2133927"/>
            <a:ext cx="4323848" cy="45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4CF59E98-4C67-236C-9245-ECB9854609BA}"/>
              </a:ext>
            </a:extLst>
          </p:cNvPr>
          <p:cNvSpPr/>
          <p:nvPr/>
        </p:nvSpPr>
        <p:spPr>
          <a:xfrm>
            <a:off x="1" y="1742255"/>
            <a:ext cx="12182568" cy="51157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ser du på bilden?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111B6AF-EFCE-2EF4-D4E5-ACFBF90F42D6}"/>
              </a:ext>
            </a:extLst>
          </p:cNvPr>
          <p:cNvSpPr txBox="1"/>
          <p:nvPr/>
        </p:nvSpPr>
        <p:spPr>
          <a:xfrm>
            <a:off x="10290704" y="6474341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85000"/>
                  </a:schemeClr>
                </a:solidFill>
                <a:latin typeface="Stockholm Type Regular" pitchFamily="2" charset="77"/>
              </a:rPr>
              <a:t>Källa: Internetsstiftelsen</a:t>
            </a:r>
          </a:p>
        </p:txBody>
      </p:sp>
      <p:pic>
        <p:nvPicPr>
          <p:cNvPr id="1026" name="Picture 2" title="Fågel på en fågelgunga.">
            <a:extLst>
              <a:ext uri="{FF2B5EF4-FFF2-40B4-BE49-F238E27FC236}">
                <a16:creationId xmlns:a16="http://schemas.microsoft.com/office/drawing/2014/main" id="{DB0DB7C8-584A-6D4C-33AD-8AFEFE9E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108" y="1742255"/>
            <a:ext cx="8412596" cy="47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4CF59E98-4C67-236C-9245-ECB9854609BA}"/>
              </a:ext>
            </a:extLst>
          </p:cNvPr>
          <p:cNvSpPr/>
          <p:nvPr/>
        </p:nvSpPr>
        <p:spPr>
          <a:xfrm>
            <a:off x="0" y="1628800"/>
            <a:ext cx="12192000" cy="522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Stämmer informationen?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111B6AF-EFCE-2EF4-D4E5-ACFBF90F42D6}"/>
              </a:ext>
            </a:extLst>
          </p:cNvPr>
          <p:cNvSpPr txBox="1"/>
          <p:nvPr/>
        </p:nvSpPr>
        <p:spPr>
          <a:xfrm>
            <a:off x="10300135" y="6505872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85000"/>
                  </a:schemeClr>
                </a:solidFill>
                <a:latin typeface="Stockholm Type Regular" pitchFamily="2" charset="77"/>
              </a:rPr>
              <a:t>Källa: Internetsstiftelsen</a:t>
            </a:r>
          </a:p>
        </p:txBody>
      </p:sp>
      <p:pic>
        <p:nvPicPr>
          <p:cNvPr id="1026" name="Picture 2" title="Bok, skärm och smartphone som visar bild på en fågel med olika beskrivningar.">
            <a:extLst>
              <a:ext uri="{FF2B5EF4-FFF2-40B4-BE49-F238E27FC236}">
                <a16:creationId xmlns:a16="http://schemas.microsoft.com/office/drawing/2014/main" id="{7F7AD0D2-C5C9-A5E1-B606-7AD6DADF9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49" b="9051"/>
          <a:stretch/>
        </p:blipFill>
        <p:spPr bwMode="auto">
          <a:xfrm>
            <a:off x="0" y="1527036"/>
            <a:ext cx="12192000" cy="48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Källkritik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65A24F2-4476-B6B1-21A9-2DFC97E88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624" y="2092816"/>
            <a:ext cx="6969862" cy="26723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latin typeface="Stockholm Type Regular" pitchFamily="2" charset="77"/>
              </a:rPr>
              <a:t>Vissa webbsidor på nätet har </a:t>
            </a:r>
            <a:r>
              <a:rPr lang="sv-SE" sz="2400" b="1" dirty="0">
                <a:latin typeface="Stockholm Type Bold" pitchFamily="2" charset="77"/>
              </a:rPr>
              <a:t>fel information</a:t>
            </a:r>
            <a:r>
              <a:rPr lang="sv-SE" sz="2400" dirty="0">
                <a:latin typeface="Stockholm Type Regular" pitchFamily="2" charset="77"/>
              </a:rPr>
              <a:t>. </a:t>
            </a:r>
          </a:p>
          <a:p>
            <a:pPr>
              <a:lnSpc>
                <a:spcPct val="150000"/>
              </a:lnSpc>
            </a:pPr>
            <a:endParaRPr lang="sv-SE" sz="2400" dirty="0">
              <a:latin typeface="Stockholm Type Regular" pitchFamily="2" charset="77"/>
            </a:endParaRPr>
          </a:p>
          <a:p>
            <a:pPr>
              <a:lnSpc>
                <a:spcPct val="150000"/>
              </a:lnSpc>
            </a:pPr>
            <a:r>
              <a:rPr lang="sv-SE" sz="2400" dirty="0">
                <a:latin typeface="Stockholm Type Regular" pitchFamily="2" charset="77"/>
              </a:rPr>
              <a:t>Det är viktigt att </a:t>
            </a:r>
            <a:r>
              <a:rPr lang="sv-SE" sz="2400" dirty="0">
                <a:solidFill>
                  <a:srgbClr val="FCBF0A"/>
                </a:solidFill>
                <a:latin typeface="Stockholm Type Regular" pitchFamily="2" charset="77"/>
              </a:rPr>
              <a:t>undersöka</a:t>
            </a:r>
            <a:r>
              <a:rPr lang="sv-SE" sz="2400" dirty="0">
                <a:latin typeface="Stockholm Type Regular" pitchFamily="2" charset="77"/>
              </a:rPr>
              <a:t> om </a:t>
            </a:r>
            <a:r>
              <a:rPr lang="sv-SE" sz="2400" dirty="0">
                <a:solidFill>
                  <a:srgbClr val="FCBF0A"/>
                </a:solidFill>
                <a:latin typeface="Stockholm Type Regular" pitchFamily="2" charset="77"/>
              </a:rPr>
              <a:t>informationen som du hittar på internet stämmer</a:t>
            </a:r>
            <a:r>
              <a:rPr lang="sv-SE" sz="2400" dirty="0">
                <a:latin typeface="Stockholm Type Regular" pitchFamily="2" charset="77"/>
              </a:rPr>
              <a:t>.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0302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title="Försäkringskassans webbplats.">
            <a:extLst>
              <a:ext uri="{FF2B5EF4-FFF2-40B4-BE49-F238E27FC236}">
                <a16:creationId xmlns:a16="http://schemas.microsoft.com/office/drawing/2014/main" id="{B8CA38EC-AEEB-134D-8D9C-5B02A471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422" y="476672"/>
            <a:ext cx="5687157" cy="5544616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Försäkringskassans webbplats</a:t>
            </a:r>
            <a:endParaRPr lang="sv-SE" dirty="0"/>
          </a:p>
        </p:txBody>
      </p:sp>
      <p:sp>
        <p:nvSpPr>
          <p:cNvPr id="3" name="Platshållare för text 2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title="Annons eller liknande som visar ett fiktivt företag.">
            <a:extLst>
              <a:ext uri="{FF2B5EF4-FFF2-40B4-BE49-F238E27FC236}">
                <a16:creationId xmlns:a16="http://schemas.microsoft.com/office/drawing/2014/main" id="{4C83A50F-562D-4D41-BD4E-2B280017E4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476672"/>
            <a:ext cx="5472608" cy="5472608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Fiktivt företag</a:t>
            </a:r>
            <a:endParaRPr lang="sv-SE" dirty="0"/>
          </a:p>
        </p:txBody>
      </p:sp>
      <p:sp>
        <p:nvSpPr>
          <p:cNvPr id="3" name="Platshållare för text 2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title="Försäkringskassans webbplats.">
            <a:extLst>
              <a:ext uri="{FF2B5EF4-FFF2-40B4-BE49-F238E27FC236}">
                <a16:creationId xmlns:a16="http://schemas.microsoft.com/office/drawing/2014/main" id="{B8CA38EC-AEEB-134D-8D9C-5B02A471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026" y="1484784"/>
            <a:ext cx="4209974" cy="4104456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Bildobjekt 9" title="Annons eller liknande som visar ett fiktivt företag.">
            <a:extLst>
              <a:ext uri="{FF2B5EF4-FFF2-40B4-BE49-F238E27FC236}">
                <a16:creationId xmlns:a16="http://schemas.microsoft.com/office/drawing/2014/main" id="{4C83A50F-562D-4D41-BD4E-2B280017E4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114" y="1484784"/>
            <a:ext cx="4104456" cy="4104456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7" name="Rak pil 6">
            <a:extLst>
              <a:ext uri="{FF2B5EF4-FFF2-40B4-BE49-F238E27FC236}">
                <a16:creationId xmlns:a16="http://schemas.microsoft.com/office/drawing/2014/main" id="{20D356D1-EF97-504F-B338-B4D056989DF4}"/>
              </a:ext>
            </a:extLst>
          </p:cNvPr>
          <p:cNvCxnSpPr>
            <a:cxnSpLocks/>
          </p:cNvCxnSpPr>
          <p:nvPr/>
        </p:nvCxnSpPr>
        <p:spPr>
          <a:xfrm flipH="1">
            <a:off x="3084735" y="1053698"/>
            <a:ext cx="397907" cy="610100"/>
          </a:xfrm>
          <a:prstGeom prst="straightConnector1">
            <a:avLst/>
          </a:prstGeom>
          <a:ln w="57150">
            <a:solidFill>
              <a:srgbClr val="DD4A2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8A2B0D15-6BEF-B740-ADAB-B67B82C23483}"/>
              </a:ext>
            </a:extLst>
          </p:cNvPr>
          <p:cNvSpPr txBox="1"/>
          <p:nvPr/>
        </p:nvSpPr>
        <p:spPr>
          <a:xfrm>
            <a:off x="3497849" y="825652"/>
            <a:ext cx="217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Försäkringskassan</a:t>
            </a:r>
          </a:p>
        </p:txBody>
      </p: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09B62291-6425-1641-AD88-757D3D814CD5}"/>
              </a:ext>
            </a:extLst>
          </p:cNvPr>
          <p:cNvCxnSpPr>
            <a:cxnSpLocks/>
          </p:cNvCxnSpPr>
          <p:nvPr/>
        </p:nvCxnSpPr>
        <p:spPr>
          <a:xfrm>
            <a:off x="7751043" y="1053698"/>
            <a:ext cx="89522" cy="610100"/>
          </a:xfrm>
          <a:prstGeom prst="straightConnector1">
            <a:avLst/>
          </a:prstGeom>
          <a:ln w="57150">
            <a:solidFill>
              <a:srgbClr val="DD4A2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1009D4D-5408-BE4A-9A6E-88BF4D3ED4AB}"/>
              </a:ext>
            </a:extLst>
          </p:cNvPr>
          <p:cNvSpPr txBox="1"/>
          <p:nvPr/>
        </p:nvSpPr>
        <p:spPr>
          <a:xfrm>
            <a:off x="7751044" y="825652"/>
            <a:ext cx="172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Fiktivt företag</a:t>
            </a:r>
          </a:p>
        </p:txBody>
      </p:sp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Försäkringskassan och fiktivt företag</a:t>
            </a:r>
            <a:endParaRPr lang="sv-SE" dirty="0"/>
          </a:p>
        </p:txBody>
      </p:sp>
      <p:sp>
        <p:nvSpPr>
          <p:cNvPr id="3" name="Platshållare för text 2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5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idag?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3867469" y="1196752"/>
            <a:ext cx="4445448" cy="71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1. Söka information på Google</a:t>
            </a:r>
          </a:p>
        </p:txBody>
      </p:sp>
      <p:pic>
        <p:nvPicPr>
          <p:cNvPr id="3" name="Bildobjekt 2" title="Person som håller i en smartphone.">
            <a:extLst>
              <a:ext uri="{FF2B5EF4-FFF2-40B4-BE49-F238E27FC236}">
                <a16:creationId xmlns:a16="http://schemas.microsoft.com/office/drawing/2014/main" id="{A66CAE01-31A6-FF46-3E16-815E7E8C7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2204864"/>
            <a:ext cx="546753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1177 – söka vård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592A79E9-AC98-0F51-E6DA-8CD365EEA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448" y="2132856"/>
            <a:ext cx="9577064" cy="580038"/>
          </a:xfrm>
        </p:spPr>
        <p:txBody>
          <a:bodyPr/>
          <a:lstStyle/>
          <a:p>
            <a:r>
              <a:rPr lang="sv-SE" sz="2400" dirty="0">
                <a:latin typeface="Stockholm Type Regular" pitchFamily="2" charset="77"/>
              </a:rPr>
              <a:t>1177 är en tjänst för frågor om hälsa och vård.</a:t>
            </a:r>
          </a:p>
          <a:p>
            <a:r>
              <a:rPr lang="sv-SE" sz="2400" dirty="0">
                <a:latin typeface="Stockholm Type Regular" pitchFamily="2" charset="77"/>
              </a:rPr>
              <a:t>Du kan hitta information t.ex. om olika sjukdomar eller hur du söker vård.</a:t>
            </a:r>
          </a:p>
          <a:p>
            <a:endParaRPr lang="sv-SE" sz="2400" dirty="0">
              <a:latin typeface="Stockholm Type Regular" pitchFamily="2" charset="77"/>
            </a:endParaRPr>
          </a:p>
          <a:p>
            <a:r>
              <a:rPr lang="sv-SE" sz="2400" dirty="0">
                <a:latin typeface="Stockholm Type Regular" pitchFamily="2" charset="77"/>
              </a:rPr>
              <a:t>Du kan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ringa</a:t>
            </a:r>
            <a:r>
              <a:rPr lang="sv-SE" sz="2400" dirty="0">
                <a:latin typeface="Stockholm Type Regular" pitchFamily="2" charset="77"/>
              </a:rPr>
              <a:t> 1177, använda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webbsida</a:t>
            </a:r>
            <a:r>
              <a:rPr lang="sv-SE" sz="2400" dirty="0">
                <a:latin typeface="Stockholm Type Regular" pitchFamily="2" charset="77"/>
              </a:rPr>
              <a:t> eller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e-tjänsten</a:t>
            </a:r>
            <a:r>
              <a:rPr lang="sv-SE" sz="2400" dirty="0">
                <a:latin typeface="Stockholm Type Regular" pitchFamily="2" charset="77"/>
              </a:rPr>
              <a:t>.</a:t>
            </a:r>
            <a:endParaRPr lang="sv-SE" sz="105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B7A661C-9FDE-C07C-2646-F8F9BFB80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3929083"/>
            <a:ext cx="2121024" cy="212102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B91CC18-00AF-9C13-9BFB-D8B4A7C62F18}"/>
              </a:ext>
            </a:extLst>
          </p:cNvPr>
          <p:cNvSpPr txBox="1"/>
          <p:nvPr/>
        </p:nvSpPr>
        <p:spPr>
          <a:xfrm>
            <a:off x="6816080" y="5819271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Stockholm Type Bold" pitchFamily="2" charset="77"/>
              </a:rPr>
              <a:t>1177.se</a:t>
            </a:r>
          </a:p>
        </p:txBody>
      </p:sp>
      <p:pic>
        <p:nvPicPr>
          <p:cNvPr id="9" name="Bild 8" descr="Linjepil: svag böj med hel fyllning">
            <a:extLst>
              <a:ext uri="{FF2B5EF4-FFF2-40B4-BE49-F238E27FC236}">
                <a16:creationId xmlns:a16="http://schemas.microsoft.com/office/drawing/2014/main" id="{8253ED1E-E104-8935-6AB3-01FD9A0DA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499400">
            <a:off x="7855144" y="5445432"/>
            <a:ext cx="1209345" cy="12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1177 – söka vård</a:t>
            </a:r>
          </a:p>
        </p:txBody>
      </p:sp>
      <p:pic>
        <p:nvPicPr>
          <p:cNvPr id="3" name="Onlinemedia 2" descr="Så loggar du in på 1177.se med din mobil">
            <a:hlinkClick r:id="" action="ppaction://media"/>
            <a:extLst>
              <a:ext uri="{FF2B5EF4-FFF2-40B4-BE49-F238E27FC236}">
                <a16:creationId xmlns:a16="http://schemas.microsoft.com/office/drawing/2014/main" id="{F68BB40B-EE35-A688-B6CD-030EF5960B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528" y="1556792"/>
            <a:ext cx="8496944" cy="48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1177 på andra språk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B91CC18-00AF-9C13-9BFB-D8B4A7C62F18}"/>
              </a:ext>
            </a:extLst>
          </p:cNvPr>
          <p:cNvSpPr txBox="1"/>
          <p:nvPr/>
        </p:nvSpPr>
        <p:spPr>
          <a:xfrm>
            <a:off x="1704398" y="3284984"/>
            <a:ext cx="4391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Här hittar du information på olika språk</a:t>
            </a:r>
          </a:p>
        </p:txBody>
      </p:sp>
      <p:pic>
        <p:nvPicPr>
          <p:cNvPr id="9" name="Bild 8" descr="Linjepil: svag böj med hel fyllning">
            <a:extLst>
              <a:ext uri="{FF2B5EF4-FFF2-40B4-BE49-F238E27FC236}">
                <a16:creationId xmlns:a16="http://schemas.microsoft.com/office/drawing/2014/main" id="{8253ED1E-E104-8935-6AB3-01FD9A0D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99400">
            <a:off x="5535296" y="2806264"/>
            <a:ext cx="1911546" cy="191154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323F0FB-C0BF-D98C-19C6-F31BB9504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74" y="2060848"/>
            <a:ext cx="2742529" cy="27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355744"/>
            <a:ext cx="11521280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Bostadsförmedlingen – söka bostad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A82FFB-D62C-F369-A2B4-45DF4076762A}"/>
              </a:ext>
            </a:extLst>
          </p:cNvPr>
          <p:cNvSpPr txBox="1"/>
          <p:nvPr/>
        </p:nvSpPr>
        <p:spPr>
          <a:xfrm>
            <a:off x="1057004" y="5222612"/>
            <a:ext cx="1046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Din SHIS bostadsvägledare visar dig hur du söker boende.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07367A-FA3C-BE48-BA10-BFC8F035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72816"/>
            <a:ext cx="2968724" cy="2968724"/>
          </a:xfrm>
          <a:prstGeom prst="rect">
            <a:avLst/>
          </a:prstGeom>
        </p:spPr>
      </p:pic>
      <p:pic>
        <p:nvPicPr>
          <p:cNvPr id="6" name="Bild 5" descr="Linjepil: svag böj med hel fyllning">
            <a:extLst>
              <a:ext uri="{FF2B5EF4-FFF2-40B4-BE49-F238E27FC236}">
                <a16:creationId xmlns:a16="http://schemas.microsoft.com/office/drawing/2014/main" id="{D15015DA-A1B1-2435-9085-12701E98B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395696">
            <a:off x="5334770" y="2018241"/>
            <a:ext cx="1911546" cy="191154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DC47DC8-3C0E-84E0-EB73-F378F6F2C92C}"/>
              </a:ext>
            </a:extLst>
          </p:cNvPr>
          <p:cNvSpPr txBox="1"/>
          <p:nvPr/>
        </p:nvSpPr>
        <p:spPr>
          <a:xfrm>
            <a:off x="7176120" y="2234356"/>
            <a:ext cx="4391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Stockholms</a:t>
            </a:r>
          </a:p>
          <a:p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bostadsförmedling</a:t>
            </a:r>
          </a:p>
        </p:txBody>
      </p:sp>
    </p:spTree>
    <p:extLst>
      <p:ext uri="{BB962C8B-B14F-4D97-AF65-F5344CB8AC3E}">
        <p14:creationId xmlns:p14="http://schemas.microsoft.com/office/powerpoint/2010/main" val="2001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1" y="2276872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DD4A2C"/>
                </a:solidFill>
                <a:latin typeface="Stockholm Type Bold" pitchFamily="2" charset="77"/>
              </a:rPr>
              <a:t>Vi ses igen om en vecka!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687F2FA-F6E7-22E1-9EFC-EAE74DBC15A4}"/>
              </a:ext>
            </a:extLst>
          </p:cNvPr>
          <p:cNvSpPr txBox="1">
            <a:spLocks/>
          </p:cNvSpPr>
          <p:nvPr/>
        </p:nvSpPr>
        <p:spPr>
          <a:xfrm>
            <a:off x="616021" y="4221088"/>
            <a:ext cx="10790894" cy="1368152"/>
          </a:xfrm>
          <a:custGeom>
            <a:avLst/>
            <a:gdLst>
              <a:gd name="connsiteX0" fmla="*/ 0 w 10790894"/>
              <a:gd name="connsiteY0" fmla="*/ 0 h 1368152"/>
              <a:gd name="connsiteX1" fmla="*/ 350704 w 10790894"/>
              <a:gd name="connsiteY1" fmla="*/ 0 h 1368152"/>
              <a:gd name="connsiteX2" fmla="*/ 701408 w 10790894"/>
              <a:gd name="connsiteY2" fmla="*/ 0 h 1368152"/>
              <a:gd name="connsiteX3" fmla="*/ 1052112 w 10790894"/>
              <a:gd name="connsiteY3" fmla="*/ 0 h 1368152"/>
              <a:gd name="connsiteX4" fmla="*/ 1942361 w 10790894"/>
              <a:gd name="connsiteY4" fmla="*/ 0 h 1368152"/>
              <a:gd name="connsiteX5" fmla="*/ 2616792 w 10790894"/>
              <a:gd name="connsiteY5" fmla="*/ 0 h 1368152"/>
              <a:gd name="connsiteX6" fmla="*/ 2967496 w 10790894"/>
              <a:gd name="connsiteY6" fmla="*/ 0 h 1368152"/>
              <a:gd name="connsiteX7" fmla="*/ 3641927 w 10790894"/>
              <a:gd name="connsiteY7" fmla="*/ 0 h 1368152"/>
              <a:gd name="connsiteX8" fmla="*/ 4532175 w 10790894"/>
              <a:gd name="connsiteY8" fmla="*/ 0 h 1368152"/>
              <a:gd name="connsiteX9" fmla="*/ 5098697 w 10790894"/>
              <a:gd name="connsiteY9" fmla="*/ 0 h 1368152"/>
              <a:gd name="connsiteX10" fmla="*/ 5665219 w 10790894"/>
              <a:gd name="connsiteY10" fmla="*/ 0 h 1368152"/>
              <a:gd name="connsiteX11" fmla="*/ 6339650 w 10790894"/>
              <a:gd name="connsiteY11" fmla="*/ 0 h 1368152"/>
              <a:gd name="connsiteX12" fmla="*/ 7121990 w 10790894"/>
              <a:gd name="connsiteY12" fmla="*/ 0 h 1368152"/>
              <a:gd name="connsiteX13" fmla="*/ 7904330 w 10790894"/>
              <a:gd name="connsiteY13" fmla="*/ 0 h 1368152"/>
              <a:gd name="connsiteX14" fmla="*/ 8686670 w 10790894"/>
              <a:gd name="connsiteY14" fmla="*/ 0 h 1368152"/>
              <a:gd name="connsiteX15" fmla="*/ 9576918 w 10790894"/>
              <a:gd name="connsiteY15" fmla="*/ 0 h 1368152"/>
              <a:gd name="connsiteX16" fmla="*/ 10790894 w 10790894"/>
              <a:gd name="connsiteY16" fmla="*/ 0 h 1368152"/>
              <a:gd name="connsiteX17" fmla="*/ 10790894 w 10790894"/>
              <a:gd name="connsiteY17" fmla="*/ 697758 h 1368152"/>
              <a:gd name="connsiteX18" fmla="*/ 10790894 w 10790894"/>
              <a:gd name="connsiteY18" fmla="*/ 1368152 h 1368152"/>
              <a:gd name="connsiteX19" fmla="*/ 9900645 w 10790894"/>
              <a:gd name="connsiteY19" fmla="*/ 1368152 h 1368152"/>
              <a:gd name="connsiteX20" fmla="*/ 9226214 w 10790894"/>
              <a:gd name="connsiteY20" fmla="*/ 1368152 h 1368152"/>
              <a:gd name="connsiteX21" fmla="*/ 8659692 w 10790894"/>
              <a:gd name="connsiteY21" fmla="*/ 1368152 h 1368152"/>
              <a:gd name="connsiteX22" fmla="*/ 8093171 w 10790894"/>
              <a:gd name="connsiteY22" fmla="*/ 1368152 h 1368152"/>
              <a:gd name="connsiteX23" fmla="*/ 7526649 w 10790894"/>
              <a:gd name="connsiteY23" fmla="*/ 1368152 h 1368152"/>
              <a:gd name="connsiteX24" fmla="*/ 6960127 w 10790894"/>
              <a:gd name="connsiteY24" fmla="*/ 1368152 h 1368152"/>
              <a:gd name="connsiteX25" fmla="*/ 6177787 w 10790894"/>
              <a:gd name="connsiteY25" fmla="*/ 1368152 h 1368152"/>
              <a:gd name="connsiteX26" fmla="*/ 5503356 w 10790894"/>
              <a:gd name="connsiteY26" fmla="*/ 1368152 h 1368152"/>
              <a:gd name="connsiteX27" fmla="*/ 5152652 w 10790894"/>
              <a:gd name="connsiteY27" fmla="*/ 1368152 h 1368152"/>
              <a:gd name="connsiteX28" fmla="*/ 4586130 w 10790894"/>
              <a:gd name="connsiteY28" fmla="*/ 1368152 h 1368152"/>
              <a:gd name="connsiteX29" fmla="*/ 3803790 w 10790894"/>
              <a:gd name="connsiteY29" fmla="*/ 1368152 h 1368152"/>
              <a:gd name="connsiteX30" fmla="*/ 3345177 w 10790894"/>
              <a:gd name="connsiteY30" fmla="*/ 1368152 h 1368152"/>
              <a:gd name="connsiteX31" fmla="*/ 2454928 w 10790894"/>
              <a:gd name="connsiteY31" fmla="*/ 1368152 h 1368152"/>
              <a:gd name="connsiteX32" fmla="*/ 1564680 w 10790894"/>
              <a:gd name="connsiteY32" fmla="*/ 1368152 h 1368152"/>
              <a:gd name="connsiteX33" fmla="*/ 890249 w 10790894"/>
              <a:gd name="connsiteY33" fmla="*/ 1368152 h 1368152"/>
              <a:gd name="connsiteX34" fmla="*/ 0 w 10790894"/>
              <a:gd name="connsiteY34" fmla="*/ 1368152 h 1368152"/>
              <a:gd name="connsiteX35" fmla="*/ 0 w 10790894"/>
              <a:gd name="connsiteY35" fmla="*/ 684076 h 1368152"/>
              <a:gd name="connsiteX36" fmla="*/ 0 w 10790894"/>
              <a:gd name="connsiteY36" fmla="*/ 0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90894" h="1368152" fill="none" extrusionOk="0">
                <a:moveTo>
                  <a:pt x="0" y="0"/>
                </a:moveTo>
                <a:cubicBezTo>
                  <a:pt x="125803" y="-13208"/>
                  <a:pt x="227211" y="14300"/>
                  <a:pt x="350704" y="0"/>
                </a:cubicBezTo>
                <a:cubicBezTo>
                  <a:pt x="474197" y="-14300"/>
                  <a:pt x="530061" y="-12132"/>
                  <a:pt x="701408" y="0"/>
                </a:cubicBezTo>
                <a:cubicBezTo>
                  <a:pt x="872755" y="12132"/>
                  <a:pt x="950060" y="4801"/>
                  <a:pt x="1052112" y="0"/>
                </a:cubicBezTo>
                <a:cubicBezTo>
                  <a:pt x="1154164" y="-4801"/>
                  <a:pt x="1583544" y="-11827"/>
                  <a:pt x="1942361" y="0"/>
                </a:cubicBezTo>
                <a:cubicBezTo>
                  <a:pt x="2301178" y="11827"/>
                  <a:pt x="2306654" y="25079"/>
                  <a:pt x="2616792" y="0"/>
                </a:cubicBezTo>
                <a:cubicBezTo>
                  <a:pt x="2926930" y="-25079"/>
                  <a:pt x="2858462" y="-3756"/>
                  <a:pt x="2967496" y="0"/>
                </a:cubicBezTo>
                <a:cubicBezTo>
                  <a:pt x="3076530" y="3756"/>
                  <a:pt x="3318138" y="17112"/>
                  <a:pt x="3641927" y="0"/>
                </a:cubicBezTo>
                <a:cubicBezTo>
                  <a:pt x="3965716" y="-17112"/>
                  <a:pt x="4264916" y="2019"/>
                  <a:pt x="4532175" y="0"/>
                </a:cubicBezTo>
                <a:cubicBezTo>
                  <a:pt x="4799434" y="-2019"/>
                  <a:pt x="4829984" y="-10765"/>
                  <a:pt x="5098697" y="0"/>
                </a:cubicBezTo>
                <a:cubicBezTo>
                  <a:pt x="5367410" y="10765"/>
                  <a:pt x="5439299" y="8174"/>
                  <a:pt x="5665219" y="0"/>
                </a:cubicBezTo>
                <a:cubicBezTo>
                  <a:pt x="5891139" y="-8174"/>
                  <a:pt x="6164835" y="-25614"/>
                  <a:pt x="6339650" y="0"/>
                </a:cubicBezTo>
                <a:cubicBezTo>
                  <a:pt x="6514465" y="25614"/>
                  <a:pt x="6804547" y="-34192"/>
                  <a:pt x="7121990" y="0"/>
                </a:cubicBezTo>
                <a:cubicBezTo>
                  <a:pt x="7439433" y="34192"/>
                  <a:pt x="7524365" y="15840"/>
                  <a:pt x="7904330" y="0"/>
                </a:cubicBezTo>
                <a:cubicBezTo>
                  <a:pt x="8284295" y="-15840"/>
                  <a:pt x="8434649" y="6272"/>
                  <a:pt x="8686670" y="0"/>
                </a:cubicBezTo>
                <a:cubicBezTo>
                  <a:pt x="8938691" y="-6272"/>
                  <a:pt x="9156988" y="-6935"/>
                  <a:pt x="9576918" y="0"/>
                </a:cubicBezTo>
                <a:cubicBezTo>
                  <a:pt x="9996848" y="6935"/>
                  <a:pt x="10262871" y="47797"/>
                  <a:pt x="10790894" y="0"/>
                </a:cubicBezTo>
                <a:cubicBezTo>
                  <a:pt x="10781833" y="341390"/>
                  <a:pt x="10757922" y="355181"/>
                  <a:pt x="10790894" y="697758"/>
                </a:cubicBezTo>
                <a:cubicBezTo>
                  <a:pt x="10823866" y="1040335"/>
                  <a:pt x="10807100" y="1100998"/>
                  <a:pt x="10790894" y="1368152"/>
                </a:cubicBezTo>
                <a:cubicBezTo>
                  <a:pt x="10498912" y="1387881"/>
                  <a:pt x="10260447" y="1372197"/>
                  <a:pt x="9900645" y="1368152"/>
                </a:cubicBezTo>
                <a:cubicBezTo>
                  <a:pt x="9540843" y="1364107"/>
                  <a:pt x="9466654" y="1396390"/>
                  <a:pt x="9226214" y="1368152"/>
                </a:cubicBezTo>
                <a:cubicBezTo>
                  <a:pt x="8985774" y="1339914"/>
                  <a:pt x="8886256" y="1351594"/>
                  <a:pt x="8659692" y="1368152"/>
                </a:cubicBezTo>
                <a:cubicBezTo>
                  <a:pt x="8433128" y="1384710"/>
                  <a:pt x="8299889" y="1390975"/>
                  <a:pt x="8093171" y="1368152"/>
                </a:cubicBezTo>
                <a:cubicBezTo>
                  <a:pt x="7886453" y="1345329"/>
                  <a:pt x="7641856" y="1379944"/>
                  <a:pt x="7526649" y="1368152"/>
                </a:cubicBezTo>
                <a:cubicBezTo>
                  <a:pt x="7411442" y="1356360"/>
                  <a:pt x="7183593" y="1373629"/>
                  <a:pt x="6960127" y="1368152"/>
                </a:cubicBezTo>
                <a:cubicBezTo>
                  <a:pt x="6736661" y="1362675"/>
                  <a:pt x="6434614" y="1334071"/>
                  <a:pt x="6177787" y="1368152"/>
                </a:cubicBezTo>
                <a:cubicBezTo>
                  <a:pt x="5920960" y="1402233"/>
                  <a:pt x="5659384" y="1352492"/>
                  <a:pt x="5503356" y="1368152"/>
                </a:cubicBezTo>
                <a:cubicBezTo>
                  <a:pt x="5347328" y="1383812"/>
                  <a:pt x="5326343" y="1375778"/>
                  <a:pt x="5152652" y="1368152"/>
                </a:cubicBezTo>
                <a:cubicBezTo>
                  <a:pt x="4978961" y="1360526"/>
                  <a:pt x="4759620" y="1370565"/>
                  <a:pt x="4586130" y="1368152"/>
                </a:cubicBezTo>
                <a:cubicBezTo>
                  <a:pt x="4412640" y="1365739"/>
                  <a:pt x="4122371" y="1386187"/>
                  <a:pt x="3803790" y="1368152"/>
                </a:cubicBezTo>
                <a:cubicBezTo>
                  <a:pt x="3485209" y="1350117"/>
                  <a:pt x="3500003" y="1357093"/>
                  <a:pt x="3345177" y="1368152"/>
                </a:cubicBezTo>
                <a:cubicBezTo>
                  <a:pt x="3190351" y="1379211"/>
                  <a:pt x="2655797" y="1363598"/>
                  <a:pt x="2454928" y="1368152"/>
                </a:cubicBezTo>
                <a:cubicBezTo>
                  <a:pt x="2254059" y="1372706"/>
                  <a:pt x="1877556" y="1329400"/>
                  <a:pt x="1564680" y="1368152"/>
                </a:cubicBezTo>
                <a:cubicBezTo>
                  <a:pt x="1251804" y="1406904"/>
                  <a:pt x="1188629" y="1401790"/>
                  <a:pt x="890249" y="1368152"/>
                </a:cubicBezTo>
                <a:cubicBezTo>
                  <a:pt x="591869" y="1334514"/>
                  <a:pt x="366653" y="1377645"/>
                  <a:pt x="0" y="1368152"/>
                </a:cubicBezTo>
                <a:cubicBezTo>
                  <a:pt x="32515" y="1075689"/>
                  <a:pt x="-3997" y="900011"/>
                  <a:pt x="0" y="684076"/>
                </a:cubicBezTo>
                <a:cubicBezTo>
                  <a:pt x="3997" y="468141"/>
                  <a:pt x="3098" y="160672"/>
                  <a:pt x="0" y="0"/>
                </a:cubicBezTo>
                <a:close/>
              </a:path>
              <a:path w="10790894" h="1368152" stroke="0" extrusionOk="0">
                <a:moveTo>
                  <a:pt x="0" y="0"/>
                </a:moveTo>
                <a:cubicBezTo>
                  <a:pt x="203208" y="-8168"/>
                  <a:pt x="293006" y="-482"/>
                  <a:pt x="566522" y="0"/>
                </a:cubicBezTo>
                <a:cubicBezTo>
                  <a:pt x="840038" y="482"/>
                  <a:pt x="839869" y="8959"/>
                  <a:pt x="917226" y="0"/>
                </a:cubicBezTo>
                <a:cubicBezTo>
                  <a:pt x="994583" y="-8959"/>
                  <a:pt x="1466914" y="40372"/>
                  <a:pt x="1807475" y="0"/>
                </a:cubicBezTo>
                <a:cubicBezTo>
                  <a:pt x="2148036" y="-40372"/>
                  <a:pt x="2141890" y="10873"/>
                  <a:pt x="2373997" y="0"/>
                </a:cubicBezTo>
                <a:cubicBezTo>
                  <a:pt x="2606104" y="-10873"/>
                  <a:pt x="2759560" y="-1249"/>
                  <a:pt x="2940519" y="0"/>
                </a:cubicBezTo>
                <a:cubicBezTo>
                  <a:pt x="3121478" y="1249"/>
                  <a:pt x="3559073" y="19155"/>
                  <a:pt x="3830767" y="0"/>
                </a:cubicBezTo>
                <a:cubicBezTo>
                  <a:pt x="4102461" y="-19155"/>
                  <a:pt x="4196840" y="-4642"/>
                  <a:pt x="4289380" y="0"/>
                </a:cubicBezTo>
                <a:cubicBezTo>
                  <a:pt x="4381920" y="4642"/>
                  <a:pt x="4902745" y="21310"/>
                  <a:pt x="5179629" y="0"/>
                </a:cubicBezTo>
                <a:cubicBezTo>
                  <a:pt x="5456513" y="-21310"/>
                  <a:pt x="5822476" y="-28575"/>
                  <a:pt x="6069878" y="0"/>
                </a:cubicBezTo>
                <a:cubicBezTo>
                  <a:pt x="6317280" y="28575"/>
                  <a:pt x="6607637" y="19534"/>
                  <a:pt x="6744309" y="0"/>
                </a:cubicBezTo>
                <a:cubicBezTo>
                  <a:pt x="6880981" y="-19534"/>
                  <a:pt x="7357305" y="372"/>
                  <a:pt x="7634558" y="0"/>
                </a:cubicBezTo>
                <a:cubicBezTo>
                  <a:pt x="7911811" y="-372"/>
                  <a:pt x="7968346" y="20885"/>
                  <a:pt x="8201079" y="0"/>
                </a:cubicBezTo>
                <a:cubicBezTo>
                  <a:pt x="8433812" y="-20885"/>
                  <a:pt x="8649825" y="-15905"/>
                  <a:pt x="8767601" y="0"/>
                </a:cubicBezTo>
                <a:cubicBezTo>
                  <a:pt x="8885377" y="15905"/>
                  <a:pt x="9381971" y="-35280"/>
                  <a:pt x="9549941" y="0"/>
                </a:cubicBezTo>
                <a:cubicBezTo>
                  <a:pt x="9717911" y="35280"/>
                  <a:pt x="9922978" y="21922"/>
                  <a:pt x="10116463" y="0"/>
                </a:cubicBezTo>
                <a:cubicBezTo>
                  <a:pt x="10309948" y="-21922"/>
                  <a:pt x="10541793" y="13577"/>
                  <a:pt x="10790894" y="0"/>
                </a:cubicBezTo>
                <a:cubicBezTo>
                  <a:pt x="10787186" y="207026"/>
                  <a:pt x="10780521" y="477180"/>
                  <a:pt x="10790894" y="711439"/>
                </a:cubicBezTo>
                <a:cubicBezTo>
                  <a:pt x="10801267" y="945698"/>
                  <a:pt x="10790084" y="1190578"/>
                  <a:pt x="10790894" y="1368152"/>
                </a:cubicBezTo>
                <a:cubicBezTo>
                  <a:pt x="10522509" y="1359941"/>
                  <a:pt x="10193975" y="1397026"/>
                  <a:pt x="10008554" y="1368152"/>
                </a:cubicBezTo>
                <a:cubicBezTo>
                  <a:pt x="9823133" y="1339278"/>
                  <a:pt x="9675769" y="1371771"/>
                  <a:pt x="9549941" y="1368152"/>
                </a:cubicBezTo>
                <a:cubicBezTo>
                  <a:pt x="9424113" y="1364533"/>
                  <a:pt x="9070805" y="1364675"/>
                  <a:pt x="8659692" y="1368152"/>
                </a:cubicBezTo>
                <a:cubicBezTo>
                  <a:pt x="8248579" y="1371629"/>
                  <a:pt x="8255725" y="1395728"/>
                  <a:pt x="7985262" y="1368152"/>
                </a:cubicBezTo>
                <a:cubicBezTo>
                  <a:pt x="7714799" y="1340577"/>
                  <a:pt x="7718798" y="1369605"/>
                  <a:pt x="7526649" y="1368152"/>
                </a:cubicBezTo>
                <a:cubicBezTo>
                  <a:pt x="7334500" y="1366699"/>
                  <a:pt x="7103489" y="1382884"/>
                  <a:pt x="6852218" y="1368152"/>
                </a:cubicBezTo>
                <a:cubicBezTo>
                  <a:pt x="6600947" y="1353420"/>
                  <a:pt x="6632733" y="1352044"/>
                  <a:pt x="6501514" y="1368152"/>
                </a:cubicBezTo>
                <a:cubicBezTo>
                  <a:pt x="6370295" y="1384260"/>
                  <a:pt x="6282321" y="1360074"/>
                  <a:pt x="6150810" y="1368152"/>
                </a:cubicBezTo>
                <a:cubicBezTo>
                  <a:pt x="6019299" y="1376230"/>
                  <a:pt x="5783992" y="1363489"/>
                  <a:pt x="5476379" y="1368152"/>
                </a:cubicBezTo>
                <a:cubicBezTo>
                  <a:pt x="5168766" y="1372815"/>
                  <a:pt x="5150053" y="1367083"/>
                  <a:pt x="5017766" y="1368152"/>
                </a:cubicBezTo>
                <a:cubicBezTo>
                  <a:pt x="4885479" y="1369221"/>
                  <a:pt x="4596006" y="1357464"/>
                  <a:pt x="4235426" y="1368152"/>
                </a:cubicBezTo>
                <a:cubicBezTo>
                  <a:pt x="3874846" y="1378840"/>
                  <a:pt x="3908269" y="1388175"/>
                  <a:pt x="3776813" y="1368152"/>
                </a:cubicBezTo>
                <a:cubicBezTo>
                  <a:pt x="3645357" y="1348129"/>
                  <a:pt x="3262326" y="1384799"/>
                  <a:pt x="2994473" y="1368152"/>
                </a:cubicBezTo>
                <a:cubicBezTo>
                  <a:pt x="2726620" y="1351505"/>
                  <a:pt x="2721414" y="1385394"/>
                  <a:pt x="2643769" y="1368152"/>
                </a:cubicBezTo>
                <a:cubicBezTo>
                  <a:pt x="2566124" y="1350910"/>
                  <a:pt x="2046250" y="1353952"/>
                  <a:pt x="1861429" y="1368152"/>
                </a:cubicBezTo>
                <a:cubicBezTo>
                  <a:pt x="1676608" y="1382352"/>
                  <a:pt x="1540695" y="1372162"/>
                  <a:pt x="1402816" y="1368152"/>
                </a:cubicBezTo>
                <a:cubicBezTo>
                  <a:pt x="1264937" y="1364142"/>
                  <a:pt x="1178438" y="1355272"/>
                  <a:pt x="1052112" y="1368152"/>
                </a:cubicBezTo>
                <a:cubicBezTo>
                  <a:pt x="925786" y="1381032"/>
                  <a:pt x="797222" y="1389198"/>
                  <a:pt x="593499" y="1368152"/>
                </a:cubicBezTo>
                <a:cubicBezTo>
                  <a:pt x="389776" y="1347106"/>
                  <a:pt x="272533" y="1366094"/>
                  <a:pt x="0" y="1368152"/>
                </a:cubicBezTo>
                <a:cubicBezTo>
                  <a:pt x="5866" y="1086603"/>
                  <a:pt x="-18757" y="955568"/>
                  <a:pt x="0" y="711439"/>
                </a:cubicBezTo>
                <a:cubicBezTo>
                  <a:pt x="18757" y="467310"/>
                  <a:pt x="15977" y="330459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Nästa vecka ska vi lära oss om: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Myndigheter och e-tjänster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795EE81-20BF-46DB-B4F8-D8EC3AC1D032}"/>
              </a:ext>
            </a:extLst>
          </p:cNvPr>
          <p:cNvSpPr txBox="1">
            <a:spLocks/>
          </p:cNvSpPr>
          <p:nvPr/>
        </p:nvSpPr>
        <p:spPr>
          <a:xfrm>
            <a:off x="616021" y="1069942"/>
            <a:ext cx="11088207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FC000"/>
                </a:solidFill>
                <a:latin typeface="Stockholm Type Bold" pitchFamily="2" charset="77"/>
              </a:rPr>
              <a:t>Tack för idag </a:t>
            </a:r>
            <a:r>
              <a:rPr lang="sv-SE" sz="7200" b="0" dirty="0">
                <a:latin typeface="Stockholm Euclid Regular" panose="02000000000000000000" pitchFamily="50" charset="0"/>
              </a:rPr>
              <a:t>👏</a:t>
            </a:r>
            <a:endParaRPr lang="sv-SE" sz="7200" dirty="0">
              <a:solidFill>
                <a:srgbClr val="FFC000"/>
              </a:solidFill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289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idag?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2287709" y="1341830"/>
            <a:ext cx="7604967" cy="71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2. Hur vet vi att informationen på internet stämmer?</a:t>
            </a:r>
          </a:p>
        </p:txBody>
      </p:sp>
      <p:pic>
        <p:nvPicPr>
          <p:cNvPr id="4" name="Bildobjekt 3" title="Hand som håller i en smartphone.">
            <a:extLst>
              <a:ext uri="{FF2B5EF4-FFF2-40B4-BE49-F238E27FC236}">
                <a16:creationId xmlns:a16="http://schemas.microsoft.com/office/drawing/2014/main" id="{B9E70677-5A70-F460-E36B-07E095F03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447" y="2276872"/>
            <a:ext cx="388349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idag?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4315339" y="1124744"/>
            <a:ext cx="3020379" cy="71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3. Söka vård digitalt</a:t>
            </a:r>
          </a:p>
        </p:txBody>
      </p:sp>
      <p:pic>
        <p:nvPicPr>
          <p:cNvPr id="3" name="Bildobjekt 2" title="Perosn som till synes arbetar inom sjukvården i ett digitalt möte på en dator med annan person.">
            <a:extLst>
              <a:ext uri="{FF2B5EF4-FFF2-40B4-BE49-F238E27FC236}">
                <a16:creationId xmlns:a16="http://schemas.microsoft.com/office/drawing/2014/main" id="{EABEB602-B843-B683-6E0C-7E0A8AFA9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759" y="1916832"/>
            <a:ext cx="3779538" cy="41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idag?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4944687" y="1196752"/>
            <a:ext cx="2291012" cy="71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4. Söka bostad</a:t>
            </a:r>
          </a:p>
        </p:txBody>
      </p:sp>
      <p:pic>
        <p:nvPicPr>
          <p:cNvPr id="4" name="Bildobjekt 3" title="Person som sitter framför en bärbar dator.">
            <a:extLst>
              <a:ext uri="{FF2B5EF4-FFF2-40B4-BE49-F238E27FC236}">
                <a16:creationId xmlns:a16="http://schemas.microsoft.com/office/drawing/2014/main" id="{640F1190-ACCB-669E-3392-BB1B558A38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893" y="2276872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2493000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Hur känns det idag? </a:t>
            </a: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  <a:sym typeface="Wingdings" pitchFamily="2" charset="2"/>
              </a:rPr>
              <a:t>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44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Hur söker jag?</a:t>
            </a:r>
          </a:p>
        </p:txBody>
      </p:sp>
      <p:grpSp>
        <p:nvGrpSpPr>
          <p:cNvPr id="12" name="Grupp 11" title="Smartphone som visar Googles webbplats.">
            <a:extLst>
              <a:ext uri="{FF2B5EF4-FFF2-40B4-BE49-F238E27FC236}">
                <a16:creationId xmlns:a16="http://schemas.microsoft.com/office/drawing/2014/main" id="{8AEB6C81-5B90-D70D-8519-5D8776FF5514}"/>
              </a:ext>
            </a:extLst>
          </p:cNvPr>
          <p:cNvGrpSpPr/>
          <p:nvPr/>
        </p:nvGrpSpPr>
        <p:grpSpPr>
          <a:xfrm>
            <a:off x="2351584" y="692697"/>
            <a:ext cx="7284600" cy="6165305"/>
            <a:chOff x="2987864" y="834548"/>
            <a:chExt cx="6204657" cy="525129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48C68D2-EF69-BE90-DF7F-19FA216D6F7E}"/>
                </a:ext>
              </a:extLst>
            </p:cNvPr>
            <p:cNvSpPr/>
            <p:nvPr/>
          </p:nvSpPr>
          <p:spPr>
            <a:xfrm>
              <a:off x="4209170" y="5157315"/>
              <a:ext cx="3815686" cy="92853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 descr="En bild som visar text, nummer, Teckensnitt, programvara&#10;&#10;Automatiskt genererad beskrivning">
              <a:extLst>
                <a:ext uri="{FF2B5EF4-FFF2-40B4-BE49-F238E27FC236}">
                  <a16:creationId xmlns:a16="http://schemas.microsoft.com/office/drawing/2014/main" id="{0D5CA7AC-C574-A13A-2064-6862D7C01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9262" y="2212770"/>
              <a:ext cx="3847771" cy="2944422"/>
            </a:xfrm>
            <a:prstGeom prst="rect">
              <a:avLst/>
            </a:prstGeom>
          </p:spPr>
        </p:pic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DB62D797-FB3D-0188-835D-415FB5E13064}"/>
                </a:ext>
              </a:extLst>
            </p:cNvPr>
            <p:cNvGrpSpPr/>
            <p:nvPr/>
          </p:nvGrpSpPr>
          <p:grpSpPr>
            <a:xfrm>
              <a:off x="2987864" y="834548"/>
              <a:ext cx="6204657" cy="5251297"/>
              <a:chOff x="6593443" y="842376"/>
              <a:chExt cx="6204657" cy="5251297"/>
            </a:xfrm>
          </p:grpSpPr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8BC21BA-4AFA-2CC0-18C9-9AE11360DF4E}"/>
                  </a:ext>
                </a:extLst>
              </p:cNvPr>
              <p:cNvSpPr/>
              <p:nvPr/>
            </p:nvSpPr>
            <p:spPr>
              <a:xfrm>
                <a:off x="7814749" y="1940227"/>
                <a:ext cx="3815686" cy="560497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6" name="Bildobjekt 5" descr="En bild som visar text&#10;&#10;Automatiskt genererad beskrivning">
                <a:extLst>
                  <a:ext uri="{FF2B5EF4-FFF2-40B4-BE49-F238E27FC236}">
                    <a16:creationId xmlns:a16="http://schemas.microsoft.com/office/drawing/2014/main" id="{C729B108-B19B-8DB8-9DD0-8F163D133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3443" y="842376"/>
                <a:ext cx="6204657" cy="52512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8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7AAC717-5A85-FFEE-6ED2-FA91C705DC02}"/>
              </a:ext>
            </a:extLst>
          </p:cNvPr>
          <p:cNvSpPr txBox="1">
            <a:spLocks/>
          </p:cNvSpPr>
          <p:nvPr/>
        </p:nvSpPr>
        <p:spPr>
          <a:xfrm>
            <a:off x="2279576" y="1549313"/>
            <a:ext cx="7632848" cy="3103823"/>
          </a:xfrm>
          <a:custGeom>
            <a:avLst/>
            <a:gdLst>
              <a:gd name="connsiteX0" fmla="*/ 0 w 7632848"/>
              <a:gd name="connsiteY0" fmla="*/ 0 h 3103823"/>
              <a:gd name="connsiteX1" fmla="*/ 770224 w 7632848"/>
              <a:gd name="connsiteY1" fmla="*/ 0 h 3103823"/>
              <a:gd name="connsiteX2" fmla="*/ 1616776 w 7632848"/>
              <a:gd name="connsiteY2" fmla="*/ 0 h 3103823"/>
              <a:gd name="connsiteX3" fmla="*/ 2158014 w 7632848"/>
              <a:gd name="connsiteY3" fmla="*/ 0 h 3103823"/>
              <a:gd name="connsiteX4" fmla="*/ 2928238 w 7632848"/>
              <a:gd name="connsiteY4" fmla="*/ 0 h 3103823"/>
              <a:gd name="connsiteX5" fmla="*/ 3469476 w 7632848"/>
              <a:gd name="connsiteY5" fmla="*/ 0 h 3103823"/>
              <a:gd name="connsiteX6" fmla="*/ 4163372 w 7632848"/>
              <a:gd name="connsiteY6" fmla="*/ 0 h 3103823"/>
              <a:gd name="connsiteX7" fmla="*/ 4933595 w 7632848"/>
              <a:gd name="connsiteY7" fmla="*/ 0 h 3103823"/>
              <a:gd name="connsiteX8" fmla="*/ 5398505 w 7632848"/>
              <a:gd name="connsiteY8" fmla="*/ 0 h 3103823"/>
              <a:gd name="connsiteX9" fmla="*/ 5863415 w 7632848"/>
              <a:gd name="connsiteY9" fmla="*/ 0 h 3103823"/>
              <a:gd name="connsiteX10" fmla="*/ 6709967 w 7632848"/>
              <a:gd name="connsiteY10" fmla="*/ 0 h 3103823"/>
              <a:gd name="connsiteX11" fmla="*/ 7632848 w 7632848"/>
              <a:gd name="connsiteY11" fmla="*/ 0 h 3103823"/>
              <a:gd name="connsiteX12" fmla="*/ 7632848 w 7632848"/>
              <a:gd name="connsiteY12" fmla="*/ 527650 h 3103823"/>
              <a:gd name="connsiteX13" fmla="*/ 7632848 w 7632848"/>
              <a:gd name="connsiteY13" fmla="*/ 1117376 h 3103823"/>
              <a:gd name="connsiteX14" fmla="*/ 7632848 w 7632848"/>
              <a:gd name="connsiteY14" fmla="*/ 1769179 h 3103823"/>
              <a:gd name="connsiteX15" fmla="*/ 7632848 w 7632848"/>
              <a:gd name="connsiteY15" fmla="*/ 2327867 h 3103823"/>
              <a:gd name="connsiteX16" fmla="*/ 7632848 w 7632848"/>
              <a:gd name="connsiteY16" fmla="*/ 3103823 h 3103823"/>
              <a:gd name="connsiteX17" fmla="*/ 7167938 w 7632848"/>
              <a:gd name="connsiteY17" fmla="*/ 3103823 h 3103823"/>
              <a:gd name="connsiteX18" fmla="*/ 6321386 w 7632848"/>
              <a:gd name="connsiteY18" fmla="*/ 3103823 h 3103823"/>
              <a:gd name="connsiteX19" fmla="*/ 5551162 w 7632848"/>
              <a:gd name="connsiteY19" fmla="*/ 3103823 h 3103823"/>
              <a:gd name="connsiteX20" fmla="*/ 4780938 w 7632848"/>
              <a:gd name="connsiteY20" fmla="*/ 3103823 h 3103823"/>
              <a:gd name="connsiteX21" fmla="*/ 4010715 w 7632848"/>
              <a:gd name="connsiteY21" fmla="*/ 3103823 h 3103823"/>
              <a:gd name="connsiteX22" fmla="*/ 3469476 w 7632848"/>
              <a:gd name="connsiteY22" fmla="*/ 3103823 h 3103823"/>
              <a:gd name="connsiteX23" fmla="*/ 2622924 w 7632848"/>
              <a:gd name="connsiteY23" fmla="*/ 3103823 h 3103823"/>
              <a:gd name="connsiteX24" fmla="*/ 1929029 w 7632848"/>
              <a:gd name="connsiteY24" fmla="*/ 3103823 h 3103823"/>
              <a:gd name="connsiteX25" fmla="*/ 1464119 w 7632848"/>
              <a:gd name="connsiteY25" fmla="*/ 3103823 h 3103823"/>
              <a:gd name="connsiteX26" fmla="*/ 770224 w 7632848"/>
              <a:gd name="connsiteY26" fmla="*/ 3103823 h 3103823"/>
              <a:gd name="connsiteX27" fmla="*/ 0 w 7632848"/>
              <a:gd name="connsiteY27" fmla="*/ 3103823 h 3103823"/>
              <a:gd name="connsiteX28" fmla="*/ 0 w 7632848"/>
              <a:gd name="connsiteY28" fmla="*/ 2514097 h 3103823"/>
              <a:gd name="connsiteX29" fmla="*/ 0 w 7632848"/>
              <a:gd name="connsiteY29" fmla="*/ 1831256 h 3103823"/>
              <a:gd name="connsiteX30" fmla="*/ 0 w 7632848"/>
              <a:gd name="connsiteY30" fmla="*/ 1148415 h 3103823"/>
              <a:gd name="connsiteX31" fmla="*/ 0 w 7632848"/>
              <a:gd name="connsiteY31" fmla="*/ 0 h 310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32848" h="3103823" fill="none" extrusionOk="0">
                <a:moveTo>
                  <a:pt x="0" y="0"/>
                </a:moveTo>
                <a:cubicBezTo>
                  <a:pt x="199818" y="-25505"/>
                  <a:pt x="548506" y="19313"/>
                  <a:pt x="770224" y="0"/>
                </a:cubicBezTo>
                <a:cubicBezTo>
                  <a:pt x="991942" y="-19313"/>
                  <a:pt x="1291521" y="14344"/>
                  <a:pt x="1616776" y="0"/>
                </a:cubicBezTo>
                <a:cubicBezTo>
                  <a:pt x="1942031" y="-14344"/>
                  <a:pt x="1939980" y="-2186"/>
                  <a:pt x="2158014" y="0"/>
                </a:cubicBezTo>
                <a:cubicBezTo>
                  <a:pt x="2376048" y="2186"/>
                  <a:pt x="2555193" y="22052"/>
                  <a:pt x="2928238" y="0"/>
                </a:cubicBezTo>
                <a:cubicBezTo>
                  <a:pt x="3301283" y="-22052"/>
                  <a:pt x="3245809" y="-1860"/>
                  <a:pt x="3469476" y="0"/>
                </a:cubicBezTo>
                <a:cubicBezTo>
                  <a:pt x="3693143" y="1860"/>
                  <a:pt x="3887116" y="-20104"/>
                  <a:pt x="4163372" y="0"/>
                </a:cubicBezTo>
                <a:cubicBezTo>
                  <a:pt x="4439628" y="20104"/>
                  <a:pt x="4609128" y="3593"/>
                  <a:pt x="4933595" y="0"/>
                </a:cubicBezTo>
                <a:cubicBezTo>
                  <a:pt x="5258062" y="-3593"/>
                  <a:pt x="5260602" y="-4987"/>
                  <a:pt x="5398505" y="0"/>
                </a:cubicBezTo>
                <a:cubicBezTo>
                  <a:pt x="5536408" y="4987"/>
                  <a:pt x="5738905" y="16570"/>
                  <a:pt x="5863415" y="0"/>
                </a:cubicBezTo>
                <a:cubicBezTo>
                  <a:pt x="5987925" y="-16570"/>
                  <a:pt x="6496543" y="10960"/>
                  <a:pt x="6709967" y="0"/>
                </a:cubicBezTo>
                <a:cubicBezTo>
                  <a:pt x="6923391" y="-10960"/>
                  <a:pt x="7368351" y="-28935"/>
                  <a:pt x="7632848" y="0"/>
                </a:cubicBezTo>
                <a:cubicBezTo>
                  <a:pt x="7626791" y="120557"/>
                  <a:pt x="7652949" y="383622"/>
                  <a:pt x="7632848" y="527650"/>
                </a:cubicBezTo>
                <a:cubicBezTo>
                  <a:pt x="7612748" y="671678"/>
                  <a:pt x="7655243" y="949836"/>
                  <a:pt x="7632848" y="1117376"/>
                </a:cubicBezTo>
                <a:cubicBezTo>
                  <a:pt x="7610453" y="1284916"/>
                  <a:pt x="7605136" y="1588995"/>
                  <a:pt x="7632848" y="1769179"/>
                </a:cubicBezTo>
                <a:cubicBezTo>
                  <a:pt x="7660560" y="1949363"/>
                  <a:pt x="7617652" y="2190930"/>
                  <a:pt x="7632848" y="2327867"/>
                </a:cubicBezTo>
                <a:cubicBezTo>
                  <a:pt x="7648044" y="2464804"/>
                  <a:pt x="7647175" y="2884036"/>
                  <a:pt x="7632848" y="3103823"/>
                </a:cubicBezTo>
                <a:cubicBezTo>
                  <a:pt x="7430334" y="3086366"/>
                  <a:pt x="7376848" y="3124350"/>
                  <a:pt x="7167938" y="3103823"/>
                </a:cubicBezTo>
                <a:cubicBezTo>
                  <a:pt x="6959028" y="3083297"/>
                  <a:pt x="6520797" y="3099361"/>
                  <a:pt x="6321386" y="3103823"/>
                </a:cubicBezTo>
                <a:cubicBezTo>
                  <a:pt x="6121975" y="3108285"/>
                  <a:pt x="5827388" y="3133634"/>
                  <a:pt x="5551162" y="3103823"/>
                </a:cubicBezTo>
                <a:cubicBezTo>
                  <a:pt x="5274936" y="3074012"/>
                  <a:pt x="5088292" y="3119579"/>
                  <a:pt x="4780938" y="3103823"/>
                </a:cubicBezTo>
                <a:cubicBezTo>
                  <a:pt x="4473584" y="3088067"/>
                  <a:pt x="4253145" y="3094328"/>
                  <a:pt x="4010715" y="3103823"/>
                </a:cubicBezTo>
                <a:cubicBezTo>
                  <a:pt x="3768285" y="3113318"/>
                  <a:pt x="3654655" y="3127414"/>
                  <a:pt x="3469476" y="3103823"/>
                </a:cubicBezTo>
                <a:cubicBezTo>
                  <a:pt x="3284297" y="3080232"/>
                  <a:pt x="2990930" y="3125175"/>
                  <a:pt x="2622924" y="3103823"/>
                </a:cubicBezTo>
                <a:cubicBezTo>
                  <a:pt x="2254918" y="3082471"/>
                  <a:pt x="2192711" y="3123064"/>
                  <a:pt x="1929029" y="3103823"/>
                </a:cubicBezTo>
                <a:cubicBezTo>
                  <a:pt x="1665347" y="3084582"/>
                  <a:pt x="1590876" y="3116782"/>
                  <a:pt x="1464119" y="3103823"/>
                </a:cubicBezTo>
                <a:cubicBezTo>
                  <a:pt x="1337362" y="3090865"/>
                  <a:pt x="1073611" y="3120123"/>
                  <a:pt x="770224" y="3103823"/>
                </a:cubicBezTo>
                <a:cubicBezTo>
                  <a:pt x="466838" y="3087523"/>
                  <a:pt x="271548" y="3086304"/>
                  <a:pt x="0" y="3103823"/>
                </a:cubicBezTo>
                <a:cubicBezTo>
                  <a:pt x="-26665" y="2873300"/>
                  <a:pt x="-26261" y="2724442"/>
                  <a:pt x="0" y="2514097"/>
                </a:cubicBezTo>
                <a:cubicBezTo>
                  <a:pt x="26261" y="2303752"/>
                  <a:pt x="20727" y="2143853"/>
                  <a:pt x="0" y="1831256"/>
                </a:cubicBezTo>
                <a:cubicBezTo>
                  <a:pt x="-20727" y="1518659"/>
                  <a:pt x="9458" y="1292344"/>
                  <a:pt x="0" y="1148415"/>
                </a:cubicBezTo>
                <a:cubicBezTo>
                  <a:pt x="-9458" y="1004486"/>
                  <a:pt x="49913" y="317481"/>
                  <a:pt x="0" y="0"/>
                </a:cubicBezTo>
                <a:close/>
              </a:path>
              <a:path w="7632848" h="3103823" stroke="0" extrusionOk="0">
                <a:moveTo>
                  <a:pt x="0" y="0"/>
                </a:moveTo>
                <a:cubicBezTo>
                  <a:pt x="256571" y="12370"/>
                  <a:pt x="311737" y="3053"/>
                  <a:pt x="617567" y="0"/>
                </a:cubicBezTo>
                <a:cubicBezTo>
                  <a:pt x="923397" y="-3053"/>
                  <a:pt x="924739" y="-17625"/>
                  <a:pt x="1082477" y="0"/>
                </a:cubicBezTo>
                <a:cubicBezTo>
                  <a:pt x="1240215" y="17625"/>
                  <a:pt x="1564455" y="-9392"/>
                  <a:pt x="1929029" y="0"/>
                </a:cubicBezTo>
                <a:cubicBezTo>
                  <a:pt x="2293603" y="9392"/>
                  <a:pt x="2255060" y="-24974"/>
                  <a:pt x="2546596" y="0"/>
                </a:cubicBezTo>
                <a:cubicBezTo>
                  <a:pt x="2838132" y="24974"/>
                  <a:pt x="3020249" y="25139"/>
                  <a:pt x="3164162" y="0"/>
                </a:cubicBezTo>
                <a:cubicBezTo>
                  <a:pt x="3308075" y="-25139"/>
                  <a:pt x="3715018" y="-36721"/>
                  <a:pt x="4010715" y="0"/>
                </a:cubicBezTo>
                <a:cubicBezTo>
                  <a:pt x="4306412" y="36721"/>
                  <a:pt x="4385016" y="17012"/>
                  <a:pt x="4551953" y="0"/>
                </a:cubicBezTo>
                <a:cubicBezTo>
                  <a:pt x="4718890" y="-17012"/>
                  <a:pt x="5083542" y="-12385"/>
                  <a:pt x="5398505" y="0"/>
                </a:cubicBezTo>
                <a:cubicBezTo>
                  <a:pt x="5713468" y="12385"/>
                  <a:pt x="6074305" y="4065"/>
                  <a:pt x="6245057" y="0"/>
                </a:cubicBezTo>
                <a:cubicBezTo>
                  <a:pt x="6415809" y="-4065"/>
                  <a:pt x="6687743" y="-9599"/>
                  <a:pt x="6938953" y="0"/>
                </a:cubicBezTo>
                <a:cubicBezTo>
                  <a:pt x="7190163" y="9599"/>
                  <a:pt x="7466582" y="30343"/>
                  <a:pt x="7632848" y="0"/>
                </a:cubicBezTo>
                <a:cubicBezTo>
                  <a:pt x="7641491" y="286783"/>
                  <a:pt x="7626214" y="402827"/>
                  <a:pt x="7632848" y="589726"/>
                </a:cubicBezTo>
                <a:cubicBezTo>
                  <a:pt x="7639482" y="776625"/>
                  <a:pt x="7648874" y="959081"/>
                  <a:pt x="7632848" y="1117376"/>
                </a:cubicBezTo>
                <a:cubicBezTo>
                  <a:pt x="7616823" y="1275671"/>
                  <a:pt x="7628912" y="1555592"/>
                  <a:pt x="7632848" y="1738141"/>
                </a:cubicBezTo>
                <a:cubicBezTo>
                  <a:pt x="7636784" y="1920691"/>
                  <a:pt x="7616334" y="2098031"/>
                  <a:pt x="7632848" y="2358905"/>
                </a:cubicBezTo>
                <a:cubicBezTo>
                  <a:pt x="7649362" y="2619779"/>
                  <a:pt x="7617380" y="2755655"/>
                  <a:pt x="7632848" y="3103823"/>
                </a:cubicBezTo>
                <a:cubicBezTo>
                  <a:pt x="7309579" y="3124232"/>
                  <a:pt x="7235371" y="3090051"/>
                  <a:pt x="6862624" y="3103823"/>
                </a:cubicBezTo>
                <a:cubicBezTo>
                  <a:pt x="6489877" y="3117595"/>
                  <a:pt x="6448942" y="3127951"/>
                  <a:pt x="6168729" y="3103823"/>
                </a:cubicBezTo>
                <a:cubicBezTo>
                  <a:pt x="5888517" y="3079695"/>
                  <a:pt x="5811574" y="3105042"/>
                  <a:pt x="5703819" y="3103823"/>
                </a:cubicBezTo>
                <a:cubicBezTo>
                  <a:pt x="5596064" y="3102605"/>
                  <a:pt x="5358356" y="3112010"/>
                  <a:pt x="5162581" y="3103823"/>
                </a:cubicBezTo>
                <a:cubicBezTo>
                  <a:pt x="4966806" y="3095636"/>
                  <a:pt x="4589376" y="3078033"/>
                  <a:pt x="4316029" y="3103823"/>
                </a:cubicBezTo>
                <a:cubicBezTo>
                  <a:pt x="4042682" y="3129613"/>
                  <a:pt x="3830253" y="3093721"/>
                  <a:pt x="3622133" y="3103823"/>
                </a:cubicBezTo>
                <a:cubicBezTo>
                  <a:pt x="3414013" y="3113925"/>
                  <a:pt x="3315266" y="3111174"/>
                  <a:pt x="3080895" y="3103823"/>
                </a:cubicBezTo>
                <a:cubicBezTo>
                  <a:pt x="2846524" y="3096472"/>
                  <a:pt x="2531875" y="3079282"/>
                  <a:pt x="2387000" y="3103823"/>
                </a:cubicBezTo>
                <a:cubicBezTo>
                  <a:pt x="2242125" y="3128364"/>
                  <a:pt x="2035226" y="3124852"/>
                  <a:pt x="1922090" y="3103823"/>
                </a:cubicBezTo>
                <a:cubicBezTo>
                  <a:pt x="1808954" y="3082795"/>
                  <a:pt x="1610568" y="3105421"/>
                  <a:pt x="1457180" y="3103823"/>
                </a:cubicBezTo>
                <a:cubicBezTo>
                  <a:pt x="1303792" y="3102226"/>
                  <a:pt x="940778" y="3130068"/>
                  <a:pt x="763285" y="3103823"/>
                </a:cubicBezTo>
                <a:cubicBezTo>
                  <a:pt x="585792" y="3077578"/>
                  <a:pt x="246651" y="3117753"/>
                  <a:pt x="0" y="3103823"/>
                </a:cubicBezTo>
                <a:cubicBezTo>
                  <a:pt x="24883" y="2910483"/>
                  <a:pt x="13476" y="2756453"/>
                  <a:pt x="0" y="2452020"/>
                </a:cubicBezTo>
                <a:cubicBezTo>
                  <a:pt x="-13476" y="2147587"/>
                  <a:pt x="-2392" y="2017597"/>
                  <a:pt x="0" y="1862294"/>
                </a:cubicBezTo>
                <a:cubicBezTo>
                  <a:pt x="2392" y="1706991"/>
                  <a:pt x="-21002" y="1505319"/>
                  <a:pt x="0" y="1334644"/>
                </a:cubicBezTo>
                <a:cubicBezTo>
                  <a:pt x="21002" y="1163969"/>
                  <a:pt x="-23614" y="878432"/>
                  <a:pt x="0" y="682841"/>
                </a:cubicBezTo>
                <a:cubicBezTo>
                  <a:pt x="23614" y="487250"/>
                  <a:pt x="1931" y="23974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just">
              <a:buFont typeface="Arial" panose="020B0604020202020204" pitchFamily="34" charset="0"/>
              <a:buNone/>
            </a:pP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Övning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59B931-B18C-F427-DF76-0B0D30542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5930" y="2083520"/>
            <a:ext cx="5904656" cy="632890"/>
          </a:xfrm>
        </p:spPr>
        <p:txBody>
          <a:bodyPr/>
          <a:lstStyle/>
          <a:p>
            <a:pPr algn="ctr"/>
            <a:r>
              <a:rPr lang="sv-SE" sz="2800" dirty="0">
                <a:latin typeface="Stockholm Type Regular" pitchFamily="2" charset="77"/>
              </a:rPr>
              <a:t>Vad heter Sveriges minsta fågel?</a:t>
            </a:r>
          </a:p>
          <a:p>
            <a:r>
              <a:rPr lang="sv-SE" sz="2800" dirty="0"/>
              <a:t> </a:t>
            </a:r>
          </a:p>
          <a:p>
            <a:endParaRPr lang="sv-SE" sz="1100" dirty="0"/>
          </a:p>
        </p:txBody>
      </p:sp>
      <p:pic>
        <p:nvPicPr>
          <p:cNvPr id="4" name="Bildobjekt 3" descr="En bild som visar silhuett, vektorgrafik&#10;&#10;Automatiskt genererad beskrivning">
            <a:extLst>
              <a:ext uri="{FF2B5EF4-FFF2-40B4-BE49-F238E27FC236}">
                <a16:creationId xmlns:a16="http://schemas.microsoft.com/office/drawing/2014/main" id="{779B5897-FC8E-6BE7-5BFA-87D68908E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50" t="26900" r="18500" b="15351"/>
          <a:stretch/>
        </p:blipFill>
        <p:spPr>
          <a:xfrm>
            <a:off x="8102431" y="3328517"/>
            <a:ext cx="3528303" cy="396034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D4772E0-94A4-93E1-37CA-EA2EA9050C5C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756" y="2988854"/>
            <a:ext cx="4392487" cy="67932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B7A1F9B-E872-C4B9-FD57-EAB04ACEF14A}"/>
              </a:ext>
            </a:extLst>
          </p:cNvPr>
          <p:cNvSpPr txBox="1"/>
          <p:nvPr/>
        </p:nvSpPr>
        <p:spPr>
          <a:xfrm>
            <a:off x="4089570" y="3128461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Sveriges minsta fågel</a:t>
            </a:r>
          </a:p>
        </p:txBody>
      </p:sp>
      <p:pic>
        <p:nvPicPr>
          <p:cNvPr id="9" name="Bild 8" descr="Hjälp med hel fyllning">
            <a:extLst>
              <a:ext uri="{FF2B5EF4-FFF2-40B4-BE49-F238E27FC236}">
                <a16:creationId xmlns:a16="http://schemas.microsoft.com/office/drawing/2014/main" id="{E04E0953-80C7-C9F3-3163-338DA9A4E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5640" y="1952771"/>
            <a:ext cx="632890" cy="6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A8C968F0-BBDC-E557-8011-F7399A66E598}"/>
              </a:ext>
            </a:extLst>
          </p:cNvPr>
          <p:cNvSpPr txBox="1">
            <a:spLocks/>
          </p:cNvSpPr>
          <p:nvPr/>
        </p:nvSpPr>
        <p:spPr>
          <a:xfrm>
            <a:off x="1343472" y="1844824"/>
            <a:ext cx="9521487" cy="3600400"/>
          </a:xfrm>
          <a:custGeom>
            <a:avLst/>
            <a:gdLst>
              <a:gd name="connsiteX0" fmla="*/ 0 w 9521487"/>
              <a:gd name="connsiteY0" fmla="*/ 0 h 3600400"/>
              <a:gd name="connsiteX1" fmla="*/ 489676 w 9521487"/>
              <a:gd name="connsiteY1" fmla="*/ 0 h 3600400"/>
              <a:gd name="connsiteX2" fmla="*/ 884138 w 9521487"/>
              <a:gd name="connsiteY2" fmla="*/ 0 h 3600400"/>
              <a:gd name="connsiteX3" fmla="*/ 1564244 w 9521487"/>
              <a:gd name="connsiteY3" fmla="*/ 0 h 3600400"/>
              <a:gd name="connsiteX4" fmla="*/ 2434780 w 9521487"/>
              <a:gd name="connsiteY4" fmla="*/ 0 h 3600400"/>
              <a:gd name="connsiteX5" fmla="*/ 3019672 w 9521487"/>
              <a:gd name="connsiteY5" fmla="*/ 0 h 3600400"/>
              <a:gd name="connsiteX6" fmla="*/ 3604563 w 9521487"/>
              <a:gd name="connsiteY6" fmla="*/ 0 h 3600400"/>
              <a:gd name="connsiteX7" fmla="*/ 4284669 w 9521487"/>
              <a:gd name="connsiteY7" fmla="*/ 0 h 3600400"/>
              <a:gd name="connsiteX8" fmla="*/ 5059990 w 9521487"/>
              <a:gd name="connsiteY8" fmla="*/ 0 h 3600400"/>
              <a:gd name="connsiteX9" fmla="*/ 5835311 w 9521487"/>
              <a:gd name="connsiteY9" fmla="*/ 0 h 3600400"/>
              <a:gd name="connsiteX10" fmla="*/ 6610632 w 9521487"/>
              <a:gd name="connsiteY10" fmla="*/ 0 h 3600400"/>
              <a:gd name="connsiteX11" fmla="*/ 7481168 w 9521487"/>
              <a:gd name="connsiteY11" fmla="*/ 0 h 3600400"/>
              <a:gd name="connsiteX12" fmla="*/ 8161275 w 9521487"/>
              <a:gd name="connsiteY12" fmla="*/ 0 h 3600400"/>
              <a:gd name="connsiteX13" fmla="*/ 8936596 w 9521487"/>
              <a:gd name="connsiteY13" fmla="*/ 0 h 3600400"/>
              <a:gd name="connsiteX14" fmla="*/ 9521487 w 9521487"/>
              <a:gd name="connsiteY14" fmla="*/ 0 h 3600400"/>
              <a:gd name="connsiteX15" fmla="*/ 9521487 w 9521487"/>
              <a:gd name="connsiteY15" fmla="*/ 600067 h 3600400"/>
              <a:gd name="connsiteX16" fmla="*/ 9521487 w 9521487"/>
              <a:gd name="connsiteY16" fmla="*/ 1236137 h 3600400"/>
              <a:gd name="connsiteX17" fmla="*/ 9521487 w 9521487"/>
              <a:gd name="connsiteY17" fmla="*/ 1908212 h 3600400"/>
              <a:gd name="connsiteX18" fmla="*/ 9521487 w 9521487"/>
              <a:gd name="connsiteY18" fmla="*/ 2544283 h 3600400"/>
              <a:gd name="connsiteX19" fmla="*/ 9521487 w 9521487"/>
              <a:gd name="connsiteY19" fmla="*/ 3072341 h 3600400"/>
              <a:gd name="connsiteX20" fmla="*/ 9521487 w 9521487"/>
              <a:gd name="connsiteY20" fmla="*/ 3600400 h 3600400"/>
              <a:gd name="connsiteX21" fmla="*/ 8936596 w 9521487"/>
              <a:gd name="connsiteY21" fmla="*/ 3600400 h 3600400"/>
              <a:gd name="connsiteX22" fmla="*/ 8256489 w 9521487"/>
              <a:gd name="connsiteY22" fmla="*/ 3600400 h 3600400"/>
              <a:gd name="connsiteX23" fmla="*/ 7862028 w 9521487"/>
              <a:gd name="connsiteY23" fmla="*/ 3600400 h 3600400"/>
              <a:gd name="connsiteX24" fmla="*/ 7277136 w 9521487"/>
              <a:gd name="connsiteY24" fmla="*/ 3600400 h 3600400"/>
              <a:gd name="connsiteX25" fmla="*/ 6501815 w 9521487"/>
              <a:gd name="connsiteY25" fmla="*/ 3600400 h 3600400"/>
              <a:gd name="connsiteX26" fmla="*/ 6012139 w 9521487"/>
              <a:gd name="connsiteY26" fmla="*/ 3600400 h 3600400"/>
              <a:gd name="connsiteX27" fmla="*/ 5141603 w 9521487"/>
              <a:gd name="connsiteY27" fmla="*/ 3600400 h 3600400"/>
              <a:gd name="connsiteX28" fmla="*/ 4271067 w 9521487"/>
              <a:gd name="connsiteY28" fmla="*/ 3600400 h 3600400"/>
              <a:gd name="connsiteX29" fmla="*/ 3590961 w 9521487"/>
              <a:gd name="connsiteY29" fmla="*/ 3600400 h 3600400"/>
              <a:gd name="connsiteX30" fmla="*/ 2720425 w 9521487"/>
              <a:gd name="connsiteY30" fmla="*/ 3600400 h 3600400"/>
              <a:gd name="connsiteX31" fmla="*/ 2040319 w 9521487"/>
              <a:gd name="connsiteY31" fmla="*/ 3600400 h 3600400"/>
              <a:gd name="connsiteX32" fmla="*/ 1264998 w 9521487"/>
              <a:gd name="connsiteY32" fmla="*/ 3600400 h 3600400"/>
              <a:gd name="connsiteX33" fmla="*/ 870536 w 9521487"/>
              <a:gd name="connsiteY33" fmla="*/ 3600400 h 3600400"/>
              <a:gd name="connsiteX34" fmla="*/ 0 w 9521487"/>
              <a:gd name="connsiteY34" fmla="*/ 3600400 h 3600400"/>
              <a:gd name="connsiteX35" fmla="*/ 0 w 9521487"/>
              <a:gd name="connsiteY35" fmla="*/ 3036337 h 3600400"/>
              <a:gd name="connsiteX36" fmla="*/ 0 w 9521487"/>
              <a:gd name="connsiteY36" fmla="*/ 2472275 h 3600400"/>
              <a:gd name="connsiteX37" fmla="*/ 0 w 9521487"/>
              <a:gd name="connsiteY37" fmla="*/ 1944216 h 3600400"/>
              <a:gd name="connsiteX38" fmla="*/ 0 w 9521487"/>
              <a:gd name="connsiteY38" fmla="*/ 1380153 h 3600400"/>
              <a:gd name="connsiteX39" fmla="*/ 0 w 9521487"/>
              <a:gd name="connsiteY39" fmla="*/ 744083 h 3600400"/>
              <a:gd name="connsiteX40" fmla="*/ 0 w 9521487"/>
              <a:gd name="connsiteY40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21487" h="3600400" fill="none" extrusionOk="0">
                <a:moveTo>
                  <a:pt x="0" y="0"/>
                </a:moveTo>
                <a:cubicBezTo>
                  <a:pt x="239556" y="20578"/>
                  <a:pt x="322160" y="17403"/>
                  <a:pt x="489676" y="0"/>
                </a:cubicBezTo>
                <a:cubicBezTo>
                  <a:pt x="657192" y="-17403"/>
                  <a:pt x="712122" y="12805"/>
                  <a:pt x="884138" y="0"/>
                </a:cubicBezTo>
                <a:cubicBezTo>
                  <a:pt x="1056154" y="-12805"/>
                  <a:pt x="1229290" y="-23973"/>
                  <a:pt x="1564244" y="0"/>
                </a:cubicBezTo>
                <a:cubicBezTo>
                  <a:pt x="1899198" y="23973"/>
                  <a:pt x="2128941" y="33218"/>
                  <a:pt x="2434780" y="0"/>
                </a:cubicBezTo>
                <a:cubicBezTo>
                  <a:pt x="2740619" y="-33218"/>
                  <a:pt x="2773522" y="14728"/>
                  <a:pt x="3019672" y="0"/>
                </a:cubicBezTo>
                <a:cubicBezTo>
                  <a:pt x="3265822" y="-14728"/>
                  <a:pt x="3345250" y="-5177"/>
                  <a:pt x="3604563" y="0"/>
                </a:cubicBezTo>
                <a:cubicBezTo>
                  <a:pt x="3863876" y="5177"/>
                  <a:pt x="4037230" y="-12554"/>
                  <a:pt x="4284669" y="0"/>
                </a:cubicBezTo>
                <a:cubicBezTo>
                  <a:pt x="4532108" y="12554"/>
                  <a:pt x="4712055" y="7203"/>
                  <a:pt x="5059990" y="0"/>
                </a:cubicBezTo>
                <a:cubicBezTo>
                  <a:pt x="5407925" y="-7203"/>
                  <a:pt x="5588190" y="-11428"/>
                  <a:pt x="5835311" y="0"/>
                </a:cubicBezTo>
                <a:cubicBezTo>
                  <a:pt x="6082432" y="11428"/>
                  <a:pt x="6316021" y="216"/>
                  <a:pt x="6610632" y="0"/>
                </a:cubicBezTo>
                <a:cubicBezTo>
                  <a:pt x="6905243" y="-216"/>
                  <a:pt x="7093661" y="-24877"/>
                  <a:pt x="7481168" y="0"/>
                </a:cubicBezTo>
                <a:cubicBezTo>
                  <a:pt x="7868675" y="24877"/>
                  <a:pt x="7935097" y="-16038"/>
                  <a:pt x="8161275" y="0"/>
                </a:cubicBezTo>
                <a:cubicBezTo>
                  <a:pt x="8387453" y="16038"/>
                  <a:pt x="8761617" y="35561"/>
                  <a:pt x="8936596" y="0"/>
                </a:cubicBezTo>
                <a:cubicBezTo>
                  <a:pt x="9111575" y="-35561"/>
                  <a:pt x="9383642" y="12989"/>
                  <a:pt x="9521487" y="0"/>
                </a:cubicBezTo>
                <a:cubicBezTo>
                  <a:pt x="9525555" y="120632"/>
                  <a:pt x="9494232" y="425379"/>
                  <a:pt x="9521487" y="600067"/>
                </a:cubicBezTo>
                <a:cubicBezTo>
                  <a:pt x="9548742" y="774755"/>
                  <a:pt x="9490844" y="1047740"/>
                  <a:pt x="9521487" y="1236137"/>
                </a:cubicBezTo>
                <a:cubicBezTo>
                  <a:pt x="9552131" y="1424534"/>
                  <a:pt x="9538950" y="1692235"/>
                  <a:pt x="9521487" y="1908212"/>
                </a:cubicBezTo>
                <a:cubicBezTo>
                  <a:pt x="9504024" y="2124189"/>
                  <a:pt x="9501005" y="2378608"/>
                  <a:pt x="9521487" y="2544283"/>
                </a:cubicBezTo>
                <a:cubicBezTo>
                  <a:pt x="9541969" y="2709958"/>
                  <a:pt x="9512504" y="2857719"/>
                  <a:pt x="9521487" y="3072341"/>
                </a:cubicBezTo>
                <a:cubicBezTo>
                  <a:pt x="9530470" y="3286963"/>
                  <a:pt x="9518423" y="3348369"/>
                  <a:pt x="9521487" y="3600400"/>
                </a:cubicBezTo>
                <a:cubicBezTo>
                  <a:pt x="9399562" y="3575437"/>
                  <a:pt x="9182842" y="3626404"/>
                  <a:pt x="8936596" y="3600400"/>
                </a:cubicBezTo>
                <a:cubicBezTo>
                  <a:pt x="8690350" y="3574396"/>
                  <a:pt x="8457311" y="3575199"/>
                  <a:pt x="8256489" y="3600400"/>
                </a:cubicBezTo>
                <a:cubicBezTo>
                  <a:pt x="8055667" y="3625601"/>
                  <a:pt x="8028826" y="3583618"/>
                  <a:pt x="7862028" y="3600400"/>
                </a:cubicBezTo>
                <a:cubicBezTo>
                  <a:pt x="7695230" y="3617182"/>
                  <a:pt x="7471437" y="3623135"/>
                  <a:pt x="7277136" y="3600400"/>
                </a:cubicBezTo>
                <a:cubicBezTo>
                  <a:pt x="7082835" y="3577665"/>
                  <a:pt x="6682599" y="3562835"/>
                  <a:pt x="6501815" y="3600400"/>
                </a:cubicBezTo>
                <a:cubicBezTo>
                  <a:pt x="6321031" y="3637965"/>
                  <a:pt x="6253355" y="3607711"/>
                  <a:pt x="6012139" y="3600400"/>
                </a:cubicBezTo>
                <a:cubicBezTo>
                  <a:pt x="5770923" y="3593089"/>
                  <a:pt x="5503099" y="3627393"/>
                  <a:pt x="5141603" y="3600400"/>
                </a:cubicBezTo>
                <a:cubicBezTo>
                  <a:pt x="4780107" y="3573407"/>
                  <a:pt x="4461146" y="3613423"/>
                  <a:pt x="4271067" y="3600400"/>
                </a:cubicBezTo>
                <a:cubicBezTo>
                  <a:pt x="4080988" y="3587377"/>
                  <a:pt x="3839690" y="3589423"/>
                  <a:pt x="3590961" y="3600400"/>
                </a:cubicBezTo>
                <a:cubicBezTo>
                  <a:pt x="3342232" y="3611377"/>
                  <a:pt x="3141681" y="3579917"/>
                  <a:pt x="2720425" y="3600400"/>
                </a:cubicBezTo>
                <a:cubicBezTo>
                  <a:pt x="2299169" y="3620883"/>
                  <a:pt x="2236331" y="3624177"/>
                  <a:pt x="2040319" y="3600400"/>
                </a:cubicBezTo>
                <a:cubicBezTo>
                  <a:pt x="1844307" y="3576623"/>
                  <a:pt x="1607444" y="3608776"/>
                  <a:pt x="1264998" y="3600400"/>
                </a:cubicBezTo>
                <a:cubicBezTo>
                  <a:pt x="922552" y="3592024"/>
                  <a:pt x="1039182" y="3605346"/>
                  <a:pt x="870536" y="3600400"/>
                </a:cubicBezTo>
                <a:cubicBezTo>
                  <a:pt x="701890" y="3595454"/>
                  <a:pt x="433820" y="3628345"/>
                  <a:pt x="0" y="3600400"/>
                </a:cubicBezTo>
                <a:cubicBezTo>
                  <a:pt x="20215" y="3424023"/>
                  <a:pt x="11540" y="3184336"/>
                  <a:pt x="0" y="3036337"/>
                </a:cubicBezTo>
                <a:cubicBezTo>
                  <a:pt x="-11540" y="2888338"/>
                  <a:pt x="-23221" y="2713434"/>
                  <a:pt x="0" y="2472275"/>
                </a:cubicBezTo>
                <a:cubicBezTo>
                  <a:pt x="23221" y="2231116"/>
                  <a:pt x="2596" y="2120738"/>
                  <a:pt x="0" y="1944216"/>
                </a:cubicBezTo>
                <a:cubicBezTo>
                  <a:pt x="-2596" y="1767694"/>
                  <a:pt x="-18581" y="1660518"/>
                  <a:pt x="0" y="1380153"/>
                </a:cubicBezTo>
                <a:cubicBezTo>
                  <a:pt x="18581" y="1099788"/>
                  <a:pt x="3304" y="928431"/>
                  <a:pt x="0" y="744083"/>
                </a:cubicBezTo>
                <a:cubicBezTo>
                  <a:pt x="-3304" y="559735"/>
                  <a:pt x="-30366" y="254111"/>
                  <a:pt x="0" y="0"/>
                </a:cubicBezTo>
                <a:close/>
              </a:path>
              <a:path w="9521487" h="3600400" stroke="0" extrusionOk="0">
                <a:moveTo>
                  <a:pt x="0" y="0"/>
                </a:moveTo>
                <a:cubicBezTo>
                  <a:pt x="286010" y="1538"/>
                  <a:pt x="294327" y="-24741"/>
                  <a:pt x="584891" y="0"/>
                </a:cubicBezTo>
                <a:cubicBezTo>
                  <a:pt x="875455" y="24741"/>
                  <a:pt x="796164" y="4326"/>
                  <a:pt x="979353" y="0"/>
                </a:cubicBezTo>
                <a:cubicBezTo>
                  <a:pt x="1162542" y="-4326"/>
                  <a:pt x="1460711" y="601"/>
                  <a:pt x="1849889" y="0"/>
                </a:cubicBezTo>
                <a:cubicBezTo>
                  <a:pt x="2239067" y="-601"/>
                  <a:pt x="2143705" y="15552"/>
                  <a:pt x="2434780" y="0"/>
                </a:cubicBezTo>
                <a:cubicBezTo>
                  <a:pt x="2725855" y="-15552"/>
                  <a:pt x="2877494" y="-16393"/>
                  <a:pt x="3019672" y="0"/>
                </a:cubicBezTo>
                <a:cubicBezTo>
                  <a:pt x="3161850" y="16393"/>
                  <a:pt x="3546889" y="-13850"/>
                  <a:pt x="3890208" y="0"/>
                </a:cubicBezTo>
                <a:cubicBezTo>
                  <a:pt x="4233527" y="13850"/>
                  <a:pt x="4172099" y="-22596"/>
                  <a:pt x="4379884" y="0"/>
                </a:cubicBezTo>
                <a:cubicBezTo>
                  <a:pt x="4587669" y="22596"/>
                  <a:pt x="5062867" y="-24237"/>
                  <a:pt x="5250420" y="0"/>
                </a:cubicBezTo>
                <a:cubicBezTo>
                  <a:pt x="5437973" y="24237"/>
                  <a:pt x="5759246" y="8791"/>
                  <a:pt x="6120956" y="0"/>
                </a:cubicBezTo>
                <a:cubicBezTo>
                  <a:pt x="6482666" y="-8791"/>
                  <a:pt x="6586361" y="10078"/>
                  <a:pt x="6801062" y="0"/>
                </a:cubicBezTo>
                <a:cubicBezTo>
                  <a:pt x="7015763" y="-10078"/>
                  <a:pt x="7338992" y="5709"/>
                  <a:pt x="7671598" y="0"/>
                </a:cubicBezTo>
                <a:cubicBezTo>
                  <a:pt x="8004204" y="-5709"/>
                  <a:pt x="8099193" y="-7747"/>
                  <a:pt x="8256489" y="0"/>
                </a:cubicBezTo>
                <a:cubicBezTo>
                  <a:pt x="8413785" y="7747"/>
                  <a:pt x="8713226" y="-19769"/>
                  <a:pt x="8841381" y="0"/>
                </a:cubicBezTo>
                <a:cubicBezTo>
                  <a:pt x="8969536" y="19769"/>
                  <a:pt x="9224048" y="21904"/>
                  <a:pt x="9521487" y="0"/>
                </a:cubicBezTo>
                <a:cubicBezTo>
                  <a:pt x="9522941" y="148099"/>
                  <a:pt x="9534003" y="318775"/>
                  <a:pt x="9521487" y="564063"/>
                </a:cubicBezTo>
                <a:cubicBezTo>
                  <a:pt x="9508971" y="809351"/>
                  <a:pt x="9529337" y="1041491"/>
                  <a:pt x="9521487" y="1164129"/>
                </a:cubicBezTo>
                <a:cubicBezTo>
                  <a:pt x="9513637" y="1286767"/>
                  <a:pt x="9500857" y="1663002"/>
                  <a:pt x="9521487" y="1800200"/>
                </a:cubicBezTo>
                <a:cubicBezTo>
                  <a:pt x="9542117" y="1937398"/>
                  <a:pt x="9510772" y="2199177"/>
                  <a:pt x="9521487" y="2436271"/>
                </a:cubicBezTo>
                <a:cubicBezTo>
                  <a:pt x="9532202" y="2673365"/>
                  <a:pt x="9535498" y="2777214"/>
                  <a:pt x="9521487" y="3072341"/>
                </a:cubicBezTo>
                <a:cubicBezTo>
                  <a:pt x="9507477" y="3367468"/>
                  <a:pt x="9505727" y="3447974"/>
                  <a:pt x="9521487" y="3600400"/>
                </a:cubicBezTo>
                <a:cubicBezTo>
                  <a:pt x="9292251" y="3598020"/>
                  <a:pt x="9180346" y="3594083"/>
                  <a:pt x="9031811" y="3600400"/>
                </a:cubicBezTo>
                <a:cubicBezTo>
                  <a:pt x="8883276" y="3606717"/>
                  <a:pt x="8567083" y="3581355"/>
                  <a:pt x="8351704" y="3600400"/>
                </a:cubicBezTo>
                <a:cubicBezTo>
                  <a:pt x="8136325" y="3619445"/>
                  <a:pt x="8103335" y="3603849"/>
                  <a:pt x="7862028" y="3600400"/>
                </a:cubicBezTo>
                <a:cubicBezTo>
                  <a:pt x="7620721" y="3596951"/>
                  <a:pt x="7488846" y="3609057"/>
                  <a:pt x="7181922" y="3600400"/>
                </a:cubicBezTo>
                <a:cubicBezTo>
                  <a:pt x="6874998" y="3591743"/>
                  <a:pt x="6931430" y="3598535"/>
                  <a:pt x="6787460" y="3600400"/>
                </a:cubicBezTo>
                <a:cubicBezTo>
                  <a:pt x="6643490" y="3602265"/>
                  <a:pt x="6553431" y="3612407"/>
                  <a:pt x="6392998" y="3600400"/>
                </a:cubicBezTo>
                <a:cubicBezTo>
                  <a:pt x="6232565" y="3588393"/>
                  <a:pt x="5866552" y="3622293"/>
                  <a:pt x="5712892" y="3600400"/>
                </a:cubicBezTo>
                <a:cubicBezTo>
                  <a:pt x="5559232" y="3578507"/>
                  <a:pt x="5364928" y="3580898"/>
                  <a:pt x="5223216" y="3600400"/>
                </a:cubicBezTo>
                <a:cubicBezTo>
                  <a:pt x="5081504" y="3619902"/>
                  <a:pt x="4806556" y="3626741"/>
                  <a:pt x="4447895" y="3600400"/>
                </a:cubicBezTo>
                <a:cubicBezTo>
                  <a:pt x="4089234" y="3574059"/>
                  <a:pt x="4066785" y="3583779"/>
                  <a:pt x="3958218" y="3600400"/>
                </a:cubicBezTo>
                <a:cubicBezTo>
                  <a:pt x="3849651" y="3617021"/>
                  <a:pt x="3476700" y="3628117"/>
                  <a:pt x="3182897" y="3600400"/>
                </a:cubicBezTo>
                <a:cubicBezTo>
                  <a:pt x="2889094" y="3572683"/>
                  <a:pt x="2964594" y="3598063"/>
                  <a:pt x="2788435" y="3600400"/>
                </a:cubicBezTo>
                <a:cubicBezTo>
                  <a:pt x="2612276" y="3602737"/>
                  <a:pt x="2393126" y="3622950"/>
                  <a:pt x="2013114" y="3600400"/>
                </a:cubicBezTo>
                <a:cubicBezTo>
                  <a:pt x="1633102" y="3577850"/>
                  <a:pt x="1742118" y="3584259"/>
                  <a:pt x="1523438" y="3600400"/>
                </a:cubicBezTo>
                <a:cubicBezTo>
                  <a:pt x="1304758" y="3616541"/>
                  <a:pt x="1297054" y="3618974"/>
                  <a:pt x="1128976" y="3600400"/>
                </a:cubicBezTo>
                <a:cubicBezTo>
                  <a:pt x="960898" y="3581826"/>
                  <a:pt x="775706" y="3614854"/>
                  <a:pt x="639300" y="3600400"/>
                </a:cubicBezTo>
                <a:cubicBezTo>
                  <a:pt x="502894" y="3585946"/>
                  <a:pt x="257145" y="3607244"/>
                  <a:pt x="0" y="3600400"/>
                </a:cubicBezTo>
                <a:cubicBezTo>
                  <a:pt x="-17392" y="3457863"/>
                  <a:pt x="-9790" y="3266496"/>
                  <a:pt x="0" y="3072341"/>
                </a:cubicBezTo>
                <a:cubicBezTo>
                  <a:pt x="9790" y="2878186"/>
                  <a:pt x="17296" y="2785069"/>
                  <a:pt x="0" y="2580287"/>
                </a:cubicBezTo>
                <a:cubicBezTo>
                  <a:pt x="-17296" y="2375505"/>
                  <a:pt x="-3049" y="2229820"/>
                  <a:pt x="0" y="2088232"/>
                </a:cubicBezTo>
                <a:cubicBezTo>
                  <a:pt x="3049" y="1946644"/>
                  <a:pt x="-19810" y="1581580"/>
                  <a:pt x="0" y="1452161"/>
                </a:cubicBezTo>
                <a:cubicBezTo>
                  <a:pt x="19810" y="1322742"/>
                  <a:pt x="-13118" y="1165213"/>
                  <a:pt x="0" y="960107"/>
                </a:cubicBezTo>
                <a:cubicBezTo>
                  <a:pt x="13118" y="755001"/>
                  <a:pt x="28793" y="329058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just">
              <a:buFont typeface="Arial" panose="020B0604020202020204" pitchFamily="34" charset="0"/>
              <a:buNone/>
            </a:pP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Övning</a:t>
            </a:r>
          </a:p>
        </p:txBody>
      </p:sp>
      <p:pic>
        <p:nvPicPr>
          <p:cNvPr id="9" name="Bild 8" descr="Hjälp med hel fyllning">
            <a:extLst>
              <a:ext uri="{FF2B5EF4-FFF2-40B4-BE49-F238E27FC236}">
                <a16:creationId xmlns:a16="http://schemas.microsoft.com/office/drawing/2014/main" id="{E04E0953-80C7-C9F3-3163-338DA9A4EB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5520" y="2130348"/>
            <a:ext cx="632890" cy="632890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C5A2363-4E82-169C-765D-893C24A43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9616" y="1988840"/>
            <a:ext cx="8208912" cy="931192"/>
          </a:xfrm>
        </p:spPr>
        <p:txBody>
          <a:bodyPr/>
          <a:lstStyle/>
          <a:p>
            <a:r>
              <a:rPr lang="sv-SE" sz="2400" dirty="0">
                <a:latin typeface="Stockholm Type Regular" pitchFamily="2" charset="77"/>
              </a:rPr>
              <a:t>Vad heter Sveriges kung? </a:t>
            </a:r>
          </a:p>
          <a:p>
            <a:r>
              <a:rPr lang="sv-SE" sz="1400" dirty="0" err="1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sverige</a:t>
            </a:r>
            <a:r>
              <a:rPr lang="sv-SE" sz="1400" dirty="0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 kung</a:t>
            </a:r>
          </a:p>
          <a:p>
            <a:endParaRPr lang="sv-SE" sz="2400" dirty="0">
              <a:latin typeface="Stockholm Type Regular" pitchFamily="2" charset="77"/>
            </a:endParaRPr>
          </a:p>
          <a:p>
            <a:endParaRPr lang="sv-SE" sz="1050" dirty="0"/>
          </a:p>
        </p:txBody>
      </p:sp>
      <p:pic>
        <p:nvPicPr>
          <p:cNvPr id="11" name="Bild 10" descr="Hjälp med hel fyllning">
            <a:extLst>
              <a:ext uri="{FF2B5EF4-FFF2-40B4-BE49-F238E27FC236}">
                <a16:creationId xmlns:a16="http://schemas.microsoft.com/office/drawing/2014/main" id="{66868E6E-2C0F-3CE7-AB08-22AF592DD8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5520" y="3161716"/>
            <a:ext cx="632890" cy="632890"/>
          </a:xfrm>
          <a:prstGeom prst="rect">
            <a:avLst/>
          </a:prstGeom>
        </p:spPr>
      </p:pic>
      <p:pic>
        <p:nvPicPr>
          <p:cNvPr id="12" name="Bild 11" descr="Hjälp med hel fyllning">
            <a:extLst>
              <a:ext uri="{FF2B5EF4-FFF2-40B4-BE49-F238E27FC236}">
                <a16:creationId xmlns:a16="http://schemas.microsoft.com/office/drawing/2014/main" id="{0DD9967F-1E6F-ABD8-3588-DF3482A88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5520" y="4362648"/>
            <a:ext cx="632890" cy="632890"/>
          </a:xfrm>
          <a:prstGeom prst="rect">
            <a:avLst/>
          </a:prstGeom>
        </p:spPr>
      </p:pic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006F97DC-CFD8-0727-BC26-C13830E36C54}"/>
              </a:ext>
            </a:extLst>
          </p:cNvPr>
          <p:cNvSpPr txBox="1">
            <a:spLocks/>
          </p:cNvSpPr>
          <p:nvPr/>
        </p:nvSpPr>
        <p:spPr>
          <a:xfrm>
            <a:off x="2656047" y="4302599"/>
            <a:ext cx="8208912" cy="9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latin typeface="Stockholm Type Regular" pitchFamily="2" charset="77"/>
              </a:rPr>
              <a:t>Vad kommer det bli för väder imorgon i ditt hemland?</a:t>
            </a:r>
          </a:p>
          <a:p>
            <a:r>
              <a:rPr lang="sv-SE" sz="1400" dirty="0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väder imorgon </a:t>
            </a:r>
            <a:r>
              <a:rPr lang="sv-SE" sz="1400" dirty="0" err="1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norge</a:t>
            </a:r>
            <a:endParaRPr lang="sv-SE" sz="1400" dirty="0">
              <a:solidFill>
                <a:schemeClr val="bg1">
                  <a:lumMod val="85000"/>
                </a:schemeClr>
              </a:solidFill>
              <a:latin typeface="Andale Mono" panose="020B0509000000000004" pitchFamily="49" charset="0"/>
            </a:endParaRPr>
          </a:p>
          <a:p>
            <a:endParaRPr lang="sv-SE" sz="2400" dirty="0">
              <a:latin typeface="Stockholm Type Regular" pitchFamily="2" charset="77"/>
            </a:endParaRPr>
          </a:p>
          <a:p>
            <a:endParaRPr lang="sv-SE" sz="1050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7707FF17-EECA-DAB5-C63C-A1F8CAD525B1}"/>
              </a:ext>
            </a:extLst>
          </p:cNvPr>
          <p:cNvSpPr txBox="1">
            <a:spLocks/>
          </p:cNvSpPr>
          <p:nvPr/>
        </p:nvSpPr>
        <p:spPr>
          <a:xfrm>
            <a:off x="2656047" y="3087325"/>
            <a:ext cx="8208912" cy="931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latin typeface="Stockholm Type Regular" pitchFamily="2" charset="77"/>
              </a:rPr>
              <a:t>Vad är adressen till Stadshuset i Stockholm?</a:t>
            </a:r>
          </a:p>
          <a:p>
            <a:r>
              <a:rPr lang="sv-SE" sz="1400" dirty="0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adress stadshuset </a:t>
            </a:r>
            <a:r>
              <a:rPr lang="sv-SE" sz="1400" dirty="0" err="1">
                <a:solidFill>
                  <a:schemeClr val="bg1">
                    <a:lumMod val="85000"/>
                  </a:schemeClr>
                </a:solidFill>
                <a:latin typeface="Andale Mono" panose="020B0509000000000004" pitchFamily="49" charset="0"/>
              </a:rPr>
              <a:t>stockholm</a:t>
            </a:r>
            <a:endParaRPr lang="sv-SE" sz="1400" dirty="0">
              <a:solidFill>
                <a:schemeClr val="bg1">
                  <a:lumMod val="85000"/>
                </a:schemeClr>
              </a:solidFill>
              <a:latin typeface="Andale Mono" panose="020B0509000000000004" pitchFamily="49" charset="0"/>
            </a:endParaRPr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5384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86B60C4D-016E-42B2-BA1D-722993A713B6}" vid="{6E812C1E-D3EC-4681-8803-CB3B855262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8836</TotalTime>
  <Words>318</Words>
  <Application>Microsoft Office PowerPoint</Application>
  <PresentationFormat>Bredbild</PresentationFormat>
  <Paragraphs>63</Paragraphs>
  <Slides>24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Andale Mono</vt:lpstr>
      <vt:lpstr>Arial</vt:lpstr>
      <vt:lpstr>Stockholm Euclid Regular</vt:lpstr>
      <vt:lpstr>Stockholm Type Bold</vt:lpstr>
      <vt:lpstr>Stockholm Type Regular</vt:lpstr>
      <vt:lpstr>Wingdings</vt:lpstr>
      <vt:lpstr>Sthlm Presentation bred skärm</vt:lpstr>
      <vt:lpstr>Kurs i digital vardag, del 2 av 5</vt:lpstr>
      <vt:lpstr>Vad ska vi lära oss idag?</vt:lpstr>
      <vt:lpstr>Vad ska vi lära oss idag?</vt:lpstr>
      <vt:lpstr>Vad ska vi lära oss idag?</vt:lpstr>
      <vt:lpstr>Vad ska vi lära oss idag?</vt:lpstr>
      <vt:lpstr>Hur känns det idag? </vt:lpstr>
      <vt:lpstr>Hur söker jag?</vt:lpstr>
      <vt:lpstr>Övning</vt:lpstr>
      <vt:lpstr>Övning</vt:lpstr>
      <vt:lpstr>Vad kan Google  hjälpa dig med i vardagen?</vt:lpstr>
      <vt:lpstr>Vad kan Google hjälpa dig med i vardagen?</vt:lpstr>
      <vt:lpstr>Vad kan Google hjälpa dig med i vardagen?</vt:lpstr>
      <vt:lpstr>Vad kan Google hjälpa dig med i vardagen?</vt:lpstr>
      <vt:lpstr>Vad ser du på bilden?</vt:lpstr>
      <vt:lpstr>Stämmer informationen?</vt:lpstr>
      <vt:lpstr>Källkritik</vt:lpstr>
      <vt:lpstr>Försäkringskassans webbplats</vt:lpstr>
      <vt:lpstr>Fiktivt företag</vt:lpstr>
      <vt:lpstr>Försäkringskassan och fiktivt företag</vt:lpstr>
      <vt:lpstr>1177 – söka vård</vt:lpstr>
      <vt:lpstr>1177 – söka vård</vt:lpstr>
      <vt:lpstr>1177 på andra språk</vt:lpstr>
      <vt:lpstr>Bostadsförmedlingen – söka bostad</vt:lpstr>
      <vt:lpstr>Vi ses igen om en vecka!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digitala verktyg</dc:title>
  <dc:creator>Olga Gren</dc:creator>
  <cp:lastModifiedBy>Melina Hedlund</cp:lastModifiedBy>
  <cp:revision>46</cp:revision>
  <cp:lastPrinted>2015-08-21T11:54:31Z</cp:lastPrinted>
  <dcterms:created xsi:type="dcterms:W3CDTF">2023-01-24T10:29:36Z</dcterms:created>
  <dcterms:modified xsi:type="dcterms:W3CDTF">2024-02-09T09:43:51Z</dcterms:modified>
</cp:coreProperties>
</file>