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13" r:id="rId5"/>
    <p:sldId id="316" r:id="rId6"/>
    <p:sldId id="287" r:id="rId7"/>
    <p:sldId id="315" r:id="rId8"/>
    <p:sldId id="340" r:id="rId9"/>
    <p:sldId id="317" r:id="rId10"/>
    <p:sldId id="318" r:id="rId11"/>
    <p:sldId id="321" r:id="rId12"/>
    <p:sldId id="322" r:id="rId13"/>
    <p:sldId id="339" r:id="rId14"/>
    <p:sldId id="349" r:id="rId15"/>
    <p:sldId id="325" r:id="rId16"/>
    <p:sldId id="341" r:id="rId17"/>
    <p:sldId id="350" r:id="rId18"/>
    <p:sldId id="342" r:id="rId19"/>
    <p:sldId id="344" r:id="rId20"/>
    <p:sldId id="328" r:id="rId21"/>
    <p:sldId id="345" r:id="rId22"/>
    <p:sldId id="329" r:id="rId23"/>
    <p:sldId id="346" r:id="rId24"/>
    <p:sldId id="347" r:id="rId25"/>
    <p:sldId id="331" r:id="rId26"/>
    <p:sldId id="348" r:id="rId27"/>
    <p:sldId id="332" r:id="rId28"/>
  </p:sldIdLst>
  <p:sldSz cx="12192000" cy="6858000"/>
  <p:notesSz cx="6858000" cy="9144000"/>
  <p:custDataLst>
    <p:tags r:id="rId31"/>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07" userDrawn="1">
          <p15:clr>
            <a:srgbClr val="A4A3A4"/>
          </p15:clr>
        </p15:guide>
        <p15:guide id="3" orient="horz" pos="3758" userDrawn="1">
          <p15:clr>
            <a:srgbClr val="A4A3A4"/>
          </p15:clr>
        </p15:guide>
        <p15:guide id="4" orient="horz" pos="4227" userDrawn="1">
          <p15:clr>
            <a:srgbClr val="A4A3A4"/>
          </p15:clr>
        </p15:guide>
        <p15:guide id="5" orient="horz" pos="289" userDrawn="1">
          <p15:clr>
            <a:srgbClr val="A4A3A4"/>
          </p15:clr>
        </p15:guide>
        <p15:guide id="6" pos="3840" userDrawn="1">
          <p15:clr>
            <a:srgbClr val="A4A3A4"/>
          </p15:clr>
        </p15:guide>
        <p15:guide id="7" pos="393" userDrawn="1">
          <p15:clr>
            <a:srgbClr val="A4A3A4"/>
          </p15:clr>
        </p15:guide>
        <p15:guide id="8" pos="387" userDrawn="1">
          <p15:clr>
            <a:srgbClr val="A4A3A4"/>
          </p15:clr>
        </p15:guide>
        <p15:guide id="9" pos="7315"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5D89F2-E2F0-CA16-7994-284DBA846C6A}" name="Thea Seitz" initials="TS" userId="S::thea.seitz@edu.stockholm.se::c241a856-1694-4951-804b-b620c10c19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2480" autoAdjust="0"/>
  </p:normalViewPr>
  <p:slideViewPr>
    <p:cSldViewPr>
      <p:cViewPr>
        <p:scale>
          <a:sx n="50" d="100"/>
          <a:sy n="50" d="100"/>
        </p:scale>
        <p:origin x="1320" y="220"/>
      </p:cViewPr>
      <p:guideLst>
        <p:guide orient="horz" pos="2160"/>
        <p:guide orient="horz" pos="907"/>
        <p:guide orient="horz" pos="3758"/>
        <p:guide orient="horz" pos="4227"/>
        <p:guide orient="horz" pos="289"/>
        <p:guide pos="3840"/>
        <p:guide pos="393"/>
        <p:guide pos="387"/>
        <p:guide pos="7315"/>
        <p:guide orient="horz" pos="3612"/>
      </p:guideLst>
    </p:cSldViewPr>
  </p:slideViewPr>
  <p:notesTextViewPr>
    <p:cViewPr>
      <p:scale>
        <a:sx n="1" d="1"/>
        <a:sy n="1" d="1"/>
      </p:scale>
      <p:origin x="0" y="0"/>
    </p:cViewPr>
  </p:notesTextViewPr>
  <p:notesViewPr>
    <p:cSldViewPr showGuide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4F73C6-E6BF-46CF-B34D-7A5C8688DBEE}" type="datetimeFigureOut">
              <a:rPr lang="sv-SE" smtClean="0"/>
              <a:t>2025-03-18</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A4C71-A269-4800-8AF1-44182FA23438}" type="datetimeFigureOut">
              <a:rPr lang="sv-SE" smtClean="0"/>
              <a:t>2025-03-18</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C113758-4B63-40D7-B26B-F67CE25F1C5D}" type="slidenum">
              <a:rPr lang="sv-SE" smtClean="0"/>
              <a:t>2</a:t>
            </a:fld>
            <a:endParaRPr lang="sv-SE"/>
          </a:p>
        </p:txBody>
      </p:sp>
    </p:spTree>
    <p:extLst>
      <p:ext uri="{BB962C8B-B14F-4D97-AF65-F5344CB8AC3E}">
        <p14:creationId xmlns:p14="http://schemas.microsoft.com/office/powerpoint/2010/main" val="338498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3515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7894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775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25825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8534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2143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8184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2175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26750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7280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1095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6676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493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54520-1C4F-0DE3-1018-7A0EE6B4C8A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1C5991-C29F-4E49-283C-24F7EC409B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DFC2F17-4F57-3296-9BBE-6CEDA7F8D1F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CDBE913-F562-2A7B-1026-3D709A2A49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2581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3642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08557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Bre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text 4"/>
          <p:cNvSpPr>
            <a:spLocks noGrp="1"/>
          </p:cNvSpPr>
          <p:nvPr>
            <p:ph type="body" sz="quarter" idx="18"/>
          </p:nvPr>
        </p:nvSpPr>
        <p:spPr>
          <a:xfrm>
            <a:off x="609600" y="1440000"/>
            <a:ext cx="5184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6096684" y="1440000"/>
            <a:ext cx="5472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096684"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Bred">
    <p:spTree>
      <p:nvGrpSpPr>
        <p:cNvPr id="1" name=""/>
        <p:cNvGrpSpPr/>
        <p:nvPr/>
      </p:nvGrpSpPr>
      <p:grpSpPr>
        <a:xfrm>
          <a:off x="0" y="0"/>
          <a:ext cx="0" cy="0"/>
          <a:chOff x="0" y="0"/>
          <a:chExt cx="0" cy="0"/>
        </a:xfrm>
      </p:grpSpPr>
      <p:sp>
        <p:nvSpPr>
          <p:cNvPr id="3" name="Rubrik 2"/>
          <p:cNvSpPr>
            <a:spLocks noGrp="1"/>
          </p:cNvSpPr>
          <p:nvPr>
            <p:ph type="title"/>
          </p:nvPr>
        </p:nvSpPr>
        <p:spPr>
          <a:xfrm>
            <a:off x="609600" y="457200"/>
            <a:ext cx="10972800" cy="831600"/>
          </a:xfrm>
        </p:spPr>
        <p:txBody>
          <a:bodyPr/>
          <a:lstStyle/>
          <a:p>
            <a:r>
              <a:rPr lang="sv-SE"/>
              <a:t>Klicka här för att ändra mall för rubrikformat</a:t>
            </a:r>
            <a:endParaRPr lang="sv-SE" dirty="0"/>
          </a:p>
        </p:txBody>
      </p:sp>
      <p:sp>
        <p:nvSpPr>
          <p:cNvPr id="9" name="Platshållare för bild 8"/>
          <p:cNvSpPr>
            <a:spLocks noGrp="1"/>
          </p:cNvSpPr>
          <p:nvPr>
            <p:ph type="pic" sz="quarter" idx="13"/>
          </p:nvPr>
        </p:nvSpPr>
        <p:spPr>
          <a:xfrm>
            <a:off x="609600" y="1439998"/>
            <a:ext cx="5472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98400" y="1439863"/>
            <a:ext cx="5184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613832"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10972800" cy="831600"/>
          </a:xfrm>
        </p:spPr>
        <p:txBody>
          <a:bodyPr/>
          <a:lstStyle/>
          <a:p>
            <a:r>
              <a:rPr lang="sv-SE"/>
              <a:t>Klicka här för att ändra mall för rubrikformat</a:t>
            </a:r>
            <a:endParaRPr lang="sv-SE" dirty="0"/>
          </a:p>
        </p:txBody>
      </p:sp>
      <p:sp>
        <p:nvSpPr>
          <p:cNvPr id="9" name="Platshållare för bild 8"/>
          <p:cNvSpPr>
            <a:spLocks noGrp="1"/>
          </p:cNvSpPr>
          <p:nvPr>
            <p:ph type="pic" sz="quarter" idx="13"/>
          </p:nvPr>
        </p:nvSpPr>
        <p:spPr>
          <a:xfrm>
            <a:off x="609600" y="1439999"/>
            <a:ext cx="768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Bre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mall för rubrikformat</a:t>
            </a:r>
            <a:endParaRPr lang="sv-SE" dirty="0"/>
          </a:p>
        </p:txBody>
      </p:sp>
      <p:sp>
        <p:nvSpPr>
          <p:cNvPr id="9" name="Platshållare för bild 8"/>
          <p:cNvSpPr>
            <a:spLocks noGrp="1"/>
          </p:cNvSpPr>
          <p:nvPr>
            <p:ph type="pic" sz="quarter" idx="13"/>
          </p:nvPr>
        </p:nvSpPr>
        <p:spPr>
          <a:xfrm>
            <a:off x="609600" y="1439999"/>
            <a:ext cx="10959008"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2682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096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3984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3984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6096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63984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314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794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mall för rubrikformat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mall för rubrikformat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mall för rubrikformat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mall för rubrikformat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3048" y="1524198"/>
            <a:ext cx="4565904" cy="4565904"/>
          </a:xfrm>
          <a:prstGeom prst="rect">
            <a:avLst/>
          </a:prstGeom>
        </p:spPr>
      </p:pic>
      <p:sp>
        <p:nvSpPr>
          <p:cNvPr id="25" name="Text Placeholder 23"/>
          <p:cNvSpPr>
            <a:spLocks noGrp="1"/>
          </p:cNvSpPr>
          <p:nvPr>
            <p:ph type="body" sz="quarter" idx="14" hasCustomPrompt="1"/>
          </p:nvPr>
        </p:nvSpPr>
        <p:spPr>
          <a:xfrm>
            <a:off x="4485654"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15" hasCustomPrompt="1"/>
          </p:nvPr>
        </p:nvSpPr>
        <p:spPr>
          <a:xfrm>
            <a:off x="5021310" y="340877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16" hasCustomPrompt="1"/>
          </p:nvPr>
        </p:nvSpPr>
        <p:spPr>
          <a:xfrm>
            <a:off x="3990914" y="31049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17" hasCustomPrompt="1"/>
          </p:nvPr>
        </p:nvSpPr>
        <p:spPr>
          <a:xfrm>
            <a:off x="4485654"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18" hasCustomPrompt="1"/>
          </p:nvPr>
        </p:nvSpPr>
        <p:spPr>
          <a:xfrm>
            <a:off x="4865745"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19" hasCustomPrompt="1"/>
          </p:nvPr>
        </p:nvSpPr>
        <p:spPr>
          <a:xfrm>
            <a:off x="5234737" y="295178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20" hasCustomPrompt="1"/>
          </p:nvPr>
        </p:nvSpPr>
        <p:spPr>
          <a:xfrm>
            <a:off x="5414757" y="170043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21" hasCustomPrompt="1"/>
          </p:nvPr>
        </p:nvSpPr>
        <p:spPr>
          <a:xfrm>
            <a:off x="5518300" y="220843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22" hasCustomPrompt="1"/>
          </p:nvPr>
        </p:nvSpPr>
        <p:spPr>
          <a:xfrm>
            <a:off x="5710105" y="271167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23" hasCustomPrompt="1"/>
          </p:nvPr>
        </p:nvSpPr>
        <p:spPr>
          <a:xfrm>
            <a:off x="6384032" y="17008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24" hasCustomPrompt="1"/>
          </p:nvPr>
        </p:nvSpPr>
        <p:spPr>
          <a:xfrm>
            <a:off x="6312024" y="22048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3" name="Text Placeholder 23"/>
          <p:cNvSpPr>
            <a:spLocks noGrp="1"/>
          </p:cNvSpPr>
          <p:nvPr>
            <p:ph type="body" sz="quarter" idx="25" hasCustomPrompt="1"/>
          </p:nvPr>
        </p:nvSpPr>
        <p:spPr>
          <a:xfrm>
            <a:off x="6132004" y="27089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4" name="Text Placeholder 23"/>
          <p:cNvSpPr>
            <a:spLocks noGrp="1"/>
          </p:cNvSpPr>
          <p:nvPr>
            <p:ph type="body" sz="quarter" idx="26" hasCustomPrompt="1"/>
          </p:nvPr>
        </p:nvSpPr>
        <p:spPr>
          <a:xfrm>
            <a:off x="6592438" y="29635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27" hasCustomPrompt="1"/>
          </p:nvPr>
        </p:nvSpPr>
        <p:spPr>
          <a:xfrm>
            <a:off x="6960904"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28" hasCustomPrompt="1"/>
          </p:nvPr>
        </p:nvSpPr>
        <p:spPr>
          <a:xfrm>
            <a:off x="7329365"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256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35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2" hasCustomPrompt="1"/>
          </p:nvPr>
        </p:nvSpPr>
        <p:spPr>
          <a:xfrm>
            <a:off x="6816080" y="383411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3" hasCustomPrompt="1"/>
          </p:nvPr>
        </p:nvSpPr>
        <p:spPr>
          <a:xfrm>
            <a:off x="7341521" y="397731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4" hasCustomPrompt="1"/>
          </p:nvPr>
        </p:nvSpPr>
        <p:spPr>
          <a:xfrm>
            <a:off x="7849948" y="407707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5" hasCustomPrompt="1"/>
          </p:nvPr>
        </p:nvSpPr>
        <p:spPr>
          <a:xfrm>
            <a:off x="6577047" y="429734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6" hasCustomPrompt="1"/>
          </p:nvPr>
        </p:nvSpPr>
        <p:spPr>
          <a:xfrm>
            <a:off x="6952478"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7" hasCustomPrompt="1"/>
          </p:nvPr>
        </p:nvSpPr>
        <p:spPr>
          <a:xfrm>
            <a:off x="733446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8" hasCustomPrompt="1"/>
          </p:nvPr>
        </p:nvSpPr>
        <p:spPr>
          <a:xfrm>
            <a:off x="6132004" y="45268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39" hasCustomPrompt="1"/>
          </p:nvPr>
        </p:nvSpPr>
        <p:spPr>
          <a:xfrm>
            <a:off x="6312024"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40" hasCustomPrompt="1"/>
          </p:nvPr>
        </p:nvSpPr>
        <p:spPr>
          <a:xfrm>
            <a:off x="6456040" y="551723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41" hasCustomPrompt="1"/>
          </p:nvPr>
        </p:nvSpPr>
        <p:spPr>
          <a:xfrm>
            <a:off x="5021344" y="384308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42" hasCustomPrompt="1"/>
          </p:nvPr>
        </p:nvSpPr>
        <p:spPr>
          <a:xfrm>
            <a:off x="4505705" y="40141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43" hasCustomPrompt="1"/>
          </p:nvPr>
        </p:nvSpPr>
        <p:spPr>
          <a:xfrm>
            <a:off x="3989259" y="41243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44" hasCustomPrompt="1"/>
          </p:nvPr>
        </p:nvSpPr>
        <p:spPr>
          <a:xfrm>
            <a:off x="5258440" y="42906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45" hasCustomPrompt="1"/>
          </p:nvPr>
        </p:nvSpPr>
        <p:spPr>
          <a:xfrm>
            <a:off x="4874697"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46" hasCustomPrompt="1"/>
          </p:nvPr>
        </p:nvSpPr>
        <p:spPr>
          <a:xfrm>
            <a:off x="451577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47" hasCustomPrompt="1"/>
          </p:nvPr>
        </p:nvSpPr>
        <p:spPr>
          <a:xfrm>
            <a:off x="5689264" y="4554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48" hasCustomPrompt="1"/>
          </p:nvPr>
        </p:nvSpPr>
        <p:spPr>
          <a:xfrm>
            <a:off x="5584938" y="50327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49" hasCustomPrompt="1"/>
          </p:nvPr>
        </p:nvSpPr>
        <p:spPr>
          <a:xfrm>
            <a:off x="5437033" y="55929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12617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8854" y="1523198"/>
            <a:ext cx="4570098" cy="4570098"/>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sp>
        <p:nvSpPr>
          <p:cNvPr id="7" name="Text Placeholder 23"/>
          <p:cNvSpPr>
            <a:spLocks noGrp="1"/>
          </p:cNvSpPr>
          <p:nvPr>
            <p:ph type="body" sz="quarter" idx="14" hasCustomPrompt="1"/>
          </p:nvPr>
        </p:nvSpPr>
        <p:spPr>
          <a:xfrm>
            <a:off x="4485654"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5021310" y="34112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3990914" y="31074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4485654"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4865745"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5234737" y="2954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5414757" y="170294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5518300" y="221094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5710105" y="27141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6384032" y="17033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6312024" y="2207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6132004" y="27114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6592438" y="29660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6960904"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7329365"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50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61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6816080" y="38366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7341521" y="3979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7849948" y="407958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6577047" y="429986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6952478"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733446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6132004" y="452935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6312024"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6456040" y="55197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5021344" y="384560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4505705" y="40166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3989259" y="412686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5258440" y="4293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4874697"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451577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5689264" y="45568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5584938" y="50352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5437033" y="559547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18620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mall för rubrikformat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mall för rubrikformat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mall för rubrikformat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mall för rubrikformat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613833" y="5733256"/>
            <a:ext cx="9710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09600" y="1440001"/>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406913" y="1440000"/>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613832"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6406913"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 id="2147483669" r:id="rId21"/>
    <p:sldLayoutId id="2147483670" r:id="rId22"/>
  </p:sldLayoutIdLst>
  <p:hf sldNum="0" hdr="0" ftr="0" dt="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orsakringskassan.se/privatperson"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B872A24-533B-55A4-4F5F-20E5E58A43DF}"/>
              </a:ext>
            </a:extLst>
          </p:cNvPr>
          <p:cNvSpPr txBox="1">
            <a:spLocks/>
          </p:cNvSpPr>
          <p:nvPr/>
        </p:nvSpPr>
        <p:spPr>
          <a:xfrm>
            <a:off x="556496" y="4357072"/>
            <a:ext cx="11017224" cy="9360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a:solidFill>
                  <a:schemeClr val="bg1"/>
                </a:solidFill>
                <a:latin typeface="+mj-lt"/>
                <a:ea typeface="+mj-ea"/>
                <a:cs typeface="+mj-cs"/>
              </a:defRPr>
            </a:lvl1pPr>
          </a:lstStyle>
          <a:p>
            <a:pPr algn="ctr"/>
            <a:r>
              <a:rPr lang="sv-SE" sz="4800" dirty="0">
                <a:solidFill>
                  <a:srgbClr val="FCBF0A"/>
                </a:solidFill>
                <a:latin typeface="Stockholm Type Regular" pitchFamily="50" charset="0"/>
              </a:rPr>
              <a:t>’</a:t>
            </a:r>
            <a:r>
              <a:rPr lang="sv-SE" sz="3600" dirty="0">
                <a:solidFill>
                  <a:srgbClr val="FCBF0A"/>
                </a:solidFill>
                <a:latin typeface="Stockholm Type Regular" pitchFamily="50" charset="0"/>
              </a:rPr>
              <a:t>Ersättning för program hos Arbetsförmedlingen</a:t>
            </a:r>
            <a:r>
              <a:rPr lang="sv-SE" sz="4800" dirty="0">
                <a:solidFill>
                  <a:srgbClr val="FCBF0A"/>
                </a:solidFill>
                <a:latin typeface="Stockholm Type Regular" pitchFamily="50" charset="0"/>
              </a:rPr>
              <a:t>’ på </a:t>
            </a:r>
            <a:r>
              <a:rPr lang="sv-SE" sz="6600" dirty="0">
                <a:solidFill>
                  <a:srgbClr val="FCBF0A"/>
                </a:solidFill>
                <a:latin typeface="Stockholm Type Bold" pitchFamily="50" charset="0"/>
              </a:rPr>
              <a:t>Försäkringskassans hemsida</a:t>
            </a:r>
          </a:p>
        </p:txBody>
      </p:sp>
      <p:sp>
        <p:nvSpPr>
          <p:cNvPr id="5" name="Platshållare för text 2">
            <a:extLst>
              <a:ext uri="{FF2B5EF4-FFF2-40B4-BE49-F238E27FC236}">
                <a16:creationId xmlns:a16="http://schemas.microsoft.com/office/drawing/2014/main" id="{8391795C-F6FB-FF58-791F-E5371623DECD}"/>
              </a:ext>
            </a:extLst>
          </p:cNvPr>
          <p:cNvSpPr txBox="1">
            <a:spLocks/>
          </p:cNvSpPr>
          <p:nvPr/>
        </p:nvSpPr>
        <p:spPr>
          <a:xfrm>
            <a:off x="791467" y="3709731"/>
            <a:ext cx="2683004" cy="648072"/>
          </a:xfrm>
          <a:prstGeom prst="rect">
            <a:avLst/>
          </a:prstGeom>
        </p:spPr>
        <p:txBody>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sv-SE" sz="3600" dirty="0">
                <a:solidFill>
                  <a:srgbClr val="DD4A2C"/>
                </a:solidFill>
                <a:latin typeface="Stockholm Type Regular" pitchFamily="2" charset="77"/>
              </a:rPr>
              <a:t>Instruktion</a:t>
            </a:r>
          </a:p>
        </p:txBody>
      </p:sp>
      <p:pic>
        <p:nvPicPr>
          <p:cNvPr id="1030" name="Picture 6" descr="Försäkringskassan logo - Detail Produktionsbyrå">
            <a:extLst>
              <a:ext uri="{FF2B5EF4-FFF2-40B4-BE49-F238E27FC236}">
                <a16:creationId xmlns:a16="http://schemas.microsoft.com/office/drawing/2014/main" id="{3033CB74-35EB-B5AC-4625-7E2B17A1CD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211" b="29081"/>
          <a:stretch/>
        </p:blipFill>
        <p:spPr bwMode="auto">
          <a:xfrm>
            <a:off x="3128954" y="1491355"/>
            <a:ext cx="5869459" cy="178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9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6496" y="2348880"/>
            <a:ext cx="10959008" cy="936000"/>
          </a:xfrm>
        </p:spPr>
        <p:txBody>
          <a:bodyPr/>
          <a:lstStyle/>
          <a:p>
            <a:pPr algn="ctr"/>
            <a:r>
              <a:rPr lang="sv-SE" sz="5400" dirty="0">
                <a:latin typeface="Stockholm Type Regular" pitchFamily="2" charset="77"/>
              </a:rPr>
              <a:t>Instruktion</a:t>
            </a:r>
            <a:r>
              <a:rPr lang="sv-SE" sz="5400" b="0" dirty="0">
                <a:latin typeface="Stockholm Type Regular" pitchFamily="2" charset="77"/>
              </a:rPr>
              <a:t> </a:t>
            </a:r>
            <a:r>
              <a:rPr lang="sv-SE" sz="5400" dirty="0">
                <a:latin typeface="Stockholm Type Regular" pitchFamily="2" charset="77"/>
              </a:rPr>
              <a:t>hur du</a:t>
            </a:r>
            <a:br>
              <a:rPr lang="sv-SE" sz="5400" b="0" dirty="0">
                <a:latin typeface="Stockholm Type Regular" pitchFamily="2" charset="77"/>
              </a:rPr>
            </a:br>
            <a:r>
              <a:rPr lang="sv-SE" sz="5400" dirty="0">
                <a:solidFill>
                  <a:srgbClr val="FCBF0A"/>
                </a:solidFill>
                <a:latin typeface="Stockholm Type Bold" pitchFamily="2" charset="77"/>
              </a:rPr>
              <a:t>ansöker om ersättning</a:t>
            </a:r>
            <a:br>
              <a:rPr lang="sv-SE" sz="5400" b="0" dirty="0">
                <a:latin typeface="Stockholm Type Regular" pitchFamily="2" charset="77"/>
              </a:rPr>
            </a:br>
            <a:endParaRPr lang="sv-SE" sz="5400" b="0" dirty="0">
              <a:latin typeface="Stockholm Type Regular" pitchFamily="2" charset="77"/>
            </a:endParaRPr>
          </a:p>
        </p:txBody>
      </p:sp>
    </p:spTree>
    <p:extLst>
      <p:ext uri="{BB962C8B-B14F-4D97-AF65-F5344CB8AC3E}">
        <p14:creationId xmlns:p14="http://schemas.microsoft.com/office/powerpoint/2010/main" val="273057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a:extLst>
            <a:ext uri="{FF2B5EF4-FFF2-40B4-BE49-F238E27FC236}">
              <a16:creationId xmlns:a16="http://schemas.microsoft.com/office/drawing/2014/main" id="{A9B63027-93D2-BBF1-86E5-1EE5B7B25460}"/>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F9ABBDEC-2EAA-ED00-4D01-1BDCF8525EDE}"/>
              </a:ext>
            </a:extLst>
          </p:cNvPr>
          <p:cNvSpPr/>
          <p:nvPr/>
        </p:nvSpPr>
        <p:spPr>
          <a:xfrm>
            <a:off x="402523" y="5877272"/>
            <a:ext cx="1661029" cy="68762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75462A36-1210-E775-037B-B8E4DEE21108}"/>
              </a:ext>
            </a:extLst>
          </p:cNvPr>
          <p:cNvPicPr>
            <a:picLocks noChangeAspect="1"/>
          </p:cNvPicPr>
          <p:nvPr/>
        </p:nvPicPr>
        <p:blipFill>
          <a:blip r:embed="rId2"/>
          <a:stretch>
            <a:fillRect/>
          </a:stretch>
        </p:blipFill>
        <p:spPr>
          <a:xfrm>
            <a:off x="1055440" y="2107704"/>
            <a:ext cx="4778481" cy="4457195"/>
          </a:xfrm>
          <a:prstGeom prst="rect">
            <a:avLst/>
          </a:prstGeom>
        </p:spPr>
      </p:pic>
      <p:sp>
        <p:nvSpPr>
          <p:cNvPr id="9" name="Rubrik 1">
            <a:extLst>
              <a:ext uri="{FF2B5EF4-FFF2-40B4-BE49-F238E27FC236}">
                <a16:creationId xmlns:a16="http://schemas.microsoft.com/office/drawing/2014/main" id="{2FCCCCC8-3FD3-1F2B-5351-A8829D6E79D0}"/>
              </a:ext>
            </a:extLst>
          </p:cNvPr>
          <p:cNvSpPr>
            <a:spLocks noGrp="1"/>
          </p:cNvSpPr>
          <p:nvPr>
            <p:ph type="title"/>
          </p:nvPr>
        </p:nvSpPr>
        <p:spPr>
          <a:xfrm>
            <a:off x="616496" y="176976"/>
            <a:ext cx="10959008" cy="936000"/>
          </a:xfrm>
        </p:spPr>
        <p:txBody>
          <a:bodyPr/>
          <a:lstStyle/>
          <a:p>
            <a:pPr algn="ctr"/>
            <a:r>
              <a:rPr lang="sv-SE" sz="5400" dirty="0">
                <a:solidFill>
                  <a:srgbClr val="FCBF0A"/>
                </a:solidFill>
                <a:latin typeface="Stockholm Type Bold" pitchFamily="2" charset="77"/>
              </a:rPr>
              <a:t>Hitta ansökan</a:t>
            </a:r>
          </a:p>
        </p:txBody>
      </p:sp>
      <p:sp>
        <p:nvSpPr>
          <p:cNvPr id="10" name="textruta 9">
            <a:extLst>
              <a:ext uri="{FF2B5EF4-FFF2-40B4-BE49-F238E27FC236}">
                <a16:creationId xmlns:a16="http://schemas.microsoft.com/office/drawing/2014/main" id="{CA55B60A-CECA-86C8-06CF-475F5CD21A9D}"/>
              </a:ext>
            </a:extLst>
          </p:cNvPr>
          <p:cNvSpPr txBox="1"/>
          <p:nvPr/>
        </p:nvSpPr>
        <p:spPr>
          <a:xfrm>
            <a:off x="1055440" y="961064"/>
            <a:ext cx="9885670" cy="1387816"/>
          </a:xfrm>
          <a:prstGeom prst="rect">
            <a:avLst/>
          </a:prstGeom>
          <a:noFill/>
        </p:spPr>
        <p:txBody>
          <a:bodyPr wrap="square" rtlCol="0">
            <a:spAutoFit/>
          </a:bodyPr>
          <a:lstStyle/>
          <a:p>
            <a:pPr>
              <a:lnSpc>
                <a:spcPct val="150000"/>
              </a:lnSpc>
              <a:defRPr/>
            </a:pP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7.  Scrolla ner och klicka på </a:t>
            </a:r>
            <a:r>
              <a:rPr kumimoji="0" lang="sv-SE" sz="1800" i="0" u="none" strike="noStrike" kern="1200" cap="none" spc="0" normalizeH="0" baseline="0" noProof="0" dirty="0">
                <a:ln>
                  <a:noFill/>
                </a:ln>
                <a:solidFill>
                  <a:srgbClr val="FFFFFF"/>
                </a:solidFill>
                <a:effectLst/>
                <a:uLnTx/>
                <a:uFillTx/>
                <a:latin typeface="Stockholm Type Bold" pitchFamily="50" charset="0"/>
              </a:rPr>
              <a:t>Alla tjänster</a:t>
            </a:r>
            <a:r>
              <a:rPr lang="sv-SE" dirty="0">
                <a:solidFill>
                  <a:srgbClr val="FFFFFF"/>
                </a:solidFill>
                <a:latin typeface="Stockholm Type Regular" pitchFamily="2" charset="77"/>
              </a:rPr>
              <a:t>. Nästa klicka </a:t>
            </a:r>
            <a:r>
              <a:rPr kumimoji="0" lang="sv-SE" sz="1800" b="0" i="0" u="none" strike="noStrike" cap="none" normalizeH="0" baseline="0" noProof="0" dirty="0">
                <a:ln>
                  <a:noFill/>
                </a:ln>
                <a:solidFill>
                  <a:srgbClr val="FFFFFF"/>
                </a:solidFill>
                <a:effectLst/>
                <a:uLnTx/>
                <a:uFillTx/>
                <a:latin typeface="Stockholm Type Regular" pitchFamily="2" charset="77"/>
                <a:ea typeface="+mn-ea"/>
                <a:cs typeface="+mn-cs"/>
              </a:rPr>
              <a:t>på </a:t>
            </a:r>
            <a:r>
              <a:rPr kumimoji="0" lang="sv-SE" sz="1800" i="0" u="none" strike="noStrike" cap="none" normalizeH="0" baseline="0" noProof="0" dirty="0">
                <a:ln>
                  <a:noFill/>
                </a:ln>
                <a:solidFill>
                  <a:srgbClr val="FFFFFF"/>
                </a:solidFill>
                <a:effectLst/>
                <a:uLnTx/>
                <a:uFillTx/>
                <a:latin typeface="Stockholm Type Bold" pitchFamily="50" charset="0"/>
              </a:rPr>
              <a:t>Arbetssökande</a:t>
            </a:r>
            <a:r>
              <a:rPr kumimoji="0" lang="sv-SE" sz="1800" i="0" u="none" strike="noStrike" cap="none" normalizeH="0" baseline="0" noProof="0" dirty="0">
                <a:ln>
                  <a:noFill/>
                </a:ln>
                <a:solidFill>
                  <a:srgbClr val="FFFFFF"/>
                </a:solidFill>
                <a:effectLst/>
                <a:uLnTx/>
                <a:uFillTx/>
                <a:latin typeface="Stockholm Type Regular" pitchFamily="2" charset="77"/>
                <a:ea typeface="+mn-ea"/>
                <a:cs typeface="+mn-cs"/>
              </a:rPr>
              <a:t> </a:t>
            </a:r>
            <a:r>
              <a:rPr kumimoji="0" lang="sv-SE" sz="1800" b="0" i="0" u="none" strike="noStrike" cap="none" normalizeH="0" baseline="0" noProof="0" dirty="0">
                <a:ln>
                  <a:noFill/>
                </a:ln>
                <a:solidFill>
                  <a:srgbClr val="FFFFFF"/>
                </a:solidFill>
                <a:effectLst/>
                <a:uLnTx/>
                <a:uFillTx/>
                <a:latin typeface="Stockholm Type Regular" pitchFamily="2" charset="77"/>
                <a:ea typeface="+mn-ea"/>
                <a:cs typeface="+mn-cs"/>
              </a:rPr>
              <a:t>och då </a:t>
            </a:r>
            <a:r>
              <a:rPr kumimoji="0" lang="sv-SE" sz="1800" i="0" u="none" strike="noStrike" cap="none" normalizeH="0" baseline="0" noProof="0" dirty="0">
                <a:ln>
                  <a:noFill/>
                </a:ln>
                <a:solidFill>
                  <a:srgbClr val="FFFFFF"/>
                </a:solidFill>
                <a:effectLst/>
                <a:uLnTx/>
                <a:uFillTx/>
                <a:latin typeface="Stockholm Type Bold" pitchFamily="50" charset="0"/>
              </a:rPr>
              <a:t>Ansök om ersättning för program hos Arbetsförmedlingen</a:t>
            </a:r>
            <a:r>
              <a:rPr kumimoji="0" lang="sv-SE" sz="1800" i="0" u="none" strike="noStrike" cap="none" normalizeH="0" baseline="0" noProof="0" dirty="0">
                <a:ln>
                  <a:noFill/>
                </a:ln>
                <a:solidFill>
                  <a:srgbClr val="FFFFFF"/>
                </a:solidFill>
                <a:effectLst/>
                <a:uLnTx/>
                <a:uFillTx/>
                <a:latin typeface="Stockholm Type Regular" pitchFamily="2" charset="77"/>
                <a:ea typeface="+mn-ea"/>
                <a:cs typeface="+mn-cs"/>
              </a:rPr>
              <a:t>. </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pic>
        <p:nvPicPr>
          <p:cNvPr id="14" name="Bildobjekt 13">
            <a:extLst>
              <a:ext uri="{FF2B5EF4-FFF2-40B4-BE49-F238E27FC236}">
                <a16:creationId xmlns:a16="http://schemas.microsoft.com/office/drawing/2014/main" id="{240F738E-6808-E48D-DAC3-98B0AFA6FC45}"/>
              </a:ext>
            </a:extLst>
          </p:cNvPr>
          <p:cNvPicPr>
            <a:picLocks noChangeAspect="1"/>
          </p:cNvPicPr>
          <p:nvPr/>
        </p:nvPicPr>
        <p:blipFill>
          <a:blip r:embed="rId3"/>
          <a:stretch>
            <a:fillRect/>
          </a:stretch>
        </p:blipFill>
        <p:spPr>
          <a:xfrm>
            <a:off x="6888088" y="2107704"/>
            <a:ext cx="4053022" cy="3168352"/>
          </a:xfrm>
          <a:prstGeom prst="rect">
            <a:avLst/>
          </a:prstGeom>
        </p:spPr>
      </p:pic>
      <p:pic>
        <p:nvPicPr>
          <p:cNvPr id="19" name="Bildobjekt 18">
            <a:extLst>
              <a:ext uri="{FF2B5EF4-FFF2-40B4-BE49-F238E27FC236}">
                <a16:creationId xmlns:a16="http://schemas.microsoft.com/office/drawing/2014/main" id="{541FB2AA-63DF-1608-7ACE-2651B25296DC}"/>
              </a:ext>
            </a:extLst>
          </p:cNvPr>
          <p:cNvPicPr>
            <a:picLocks noChangeAspect="1"/>
          </p:cNvPicPr>
          <p:nvPr/>
        </p:nvPicPr>
        <p:blipFill>
          <a:blip r:embed="rId4"/>
          <a:stretch>
            <a:fillRect/>
          </a:stretch>
        </p:blipFill>
        <p:spPr>
          <a:xfrm>
            <a:off x="6905418" y="5478824"/>
            <a:ext cx="4042158" cy="1086075"/>
          </a:xfrm>
          <a:prstGeom prst="rect">
            <a:avLst/>
          </a:prstGeom>
        </p:spPr>
      </p:pic>
    </p:spTree>
    <p:extLst>
      <p:ext uri="{BB962C8B-B14F-4D97-AF65-F5344CB8AC3E}">
        <p14:creationId xmlns:p14="http://schemas.microsoft.com/office/powerpoint/2010/main" val="11180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Viktig information</a:t>
            </a:r>
          </a:p>
        </p:txBody>
      </p:sp>
      <p:sp>
        <p:nvSpPr>
          <p:cNvPr id="6" name="textruta 5">
            <a:extLst>
              <a:ext uri="{FF2B5EF4-FFF2-40B4-BE49-F238E27FC236}">
                <a16:creationId xmlns:a16="http://schemas.microsoft.com/office/drawing/2014/main" id="{EFFEF811-41AB-187A-D18B-C8EBF7A94E90}"/>
              </a:ext>
            </a:extLst>
          </p:cNvPr>
          <p:cNvSpPr txBox="1"/>
          <p:nvPr/>
        </p:nvSpPr>
        <p:spPr>
          <a:xfrm>
            <a:off x="610689" y="1408638"/>
            <a:ext cx="5413303" cy="2772810"/>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sv-SE" sz="1800" b="0" i="0" u="none" strike="noStrike" kern="1200" cap="none" spc="0" normalizeH="0" baseline="0" noProof="0" dirty="0">
                <a:ln>
                  <a:noFill/>
                </a:ln>
                <a:solidFill>
                  <a:srgbClr val="FFFFFF"/>
                </a:solidFill>
                <a:effectLst/>
                <a:uLnTx/>
                <a:uFillTx/>
                <a:latin typeface="Stockholm Type Bold" pitchFamily="50" charset="0"/>
              </a:rPr>
              <a:t>Inget program</a:t>
            </a:r>
          </a:p>
          <a:p>
            <a:pPr marR="0" lvl="0" algn="l" defTabSz="914400" rtl="0" eaLnBrk="1" fontAlgn="auto" latinLnBrk="0" hangingPunct="1">
              <a:lnSpc>
                <a:spcPct val="150000"/>
              </a:lnSpc>
              <a:spcBef>
                <a:spcPts val="0"/>
              </a:spcBef>
              <a:spcAft>
                <a:spcPts val="0"/>
              </a:spcAft>
              <a:buClrTx/>
              <a:buSzTx/>
              <a:tabLst/>
              <a:defRPr/>
            </a:pP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Om du inte är registrerad på ett program hos Arbetsförmedlingen har du inte åtkomst till tjänsten. Du kommer då se </a:t>
            </a:r>
            <a:r>
              <a:rPr kumimoji="0" lang="sv-SE" sz="1800" b="0" i="0" u="none" strike="noStrike" kern="1200" cap="none" spc="0" normalizeH="0" baseline="0" noProof="0" dirty="0" err="1">
                <a:ln>
                  <a:noFill/>
                </a:ln>
                <a:solidFill>
                  <a:srgbClr val="FFFFFF"/>
                </a:solidFill>
                <a:effectLst/>
                <a:uLnTx/>
                <a:uFillTx/>
                <a:latin typeface="Stockholm Type Regular" pitchFamily="2" charset="77"/>
                <a:ea typeface="+mn-ea"/>
                <a:cs typeface="+mn-cs"/>
              </a:rPr>
              <a:t>dett</a:t>
            </a:r>
            <a:r>
              <a:rPr lang="sv-SE" dirty="0">
                <a:solidFill>
                  <a:srgbClr val="FFFFFF"/>
                </a:solidFill>
                <a:latin typeface="Stockholm Type Regular" pitchFamily="2" charset="77"/>
              </a:rPr>
              <a:t>a meddelande: </a:t>
            </a:r>
          </a:p>
          <a:p>
            <a:pPr marR="0" lvl="0" algn="l" defTabSz="914400" rtl="0" eaLnBrk="1" fontAlgn="auto" latinLnBrk="0" hangingPunct="1">
              <a:lnSpc>
                <a:spcPct val="200000"/>
              </a:lnSpc>
              <a:spcBef>
                <a:spcPts val="0"/>
              </a:spcBef>
              <a:spcAft>
                <a:spcPts val="0"/>
              </a:spcAft>
              <a:buClrTx/>
              <a:buSzTx/>
              <a:tabLst/>
              <a:defRPr/>
            </a:pPr>
            <a:endPar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pic>
        <p:nvPicPr>
          <p:cNvPr id="11" name="Bildobjekt 10">
            <a:extLst>
              <a:ext uri="{FF2B5EF4-FFF2-40B4-BE49-F238E27FC236}">
                <a16:creationId xmlns:a16="http://schemas.microsoft.com/office/drawing/2014/main" id="{90FF7783-0615-48E4-8D57-4FF2F4525B70}"/>
              </a:ext>
              <a:ext uri="{C183D7F6-B498-43B3-948B-1728B52AA6E4}">
                <adec:decorative xmlns:adec="http://schemas.microsoft.com/office/drawing/2017/decorative" val="1"/>
              </a:ext>
            </a:extLst>
          </p:cNvPr>
          <p:cNvPicPr/>
          <p:nvPr/>
        </p:nvPicPr>
        <p:blipFill>
          <a:blip r:embed="rId3"/>
          <a:stretch>
            <a:fillRect/>
          </a:stretch>
        </p:blipFill>
        <p:spPr>
          <a:xfrm>
            <a:off x="651529" y="3360543"/>
            <a:ext cx="3860295" cy="2373507"/>
          </a:xfrm>
          <a:prstGeom prst="rect">
            <a:avLst/>
          </a:prstGeom>
        </p:spPr>
      </p:pic>
      <p:sp>
        <p:nvSpPr>
          <p:cNvPr id="13" name="textruta 12">
            <a:extLst>
              <a:ext uri="{FF2B5EF4-FFF2-40B4-BE49-F238E27FC236}">
                <a16:creationId xmlns:a16="http://schemas.microsoft.com/office/drawing/2014/main" id="{0F34BDC1-EACF-4E38-BD07-A17D2D8CD05A}"/>
              </a:ext>
            </a:extLst>
          </p:cNvPr>
          <p:cNvSpPr txBox="1"/>
          <p:nvPr/>
        </p:nvSpPr>
        <p:spPr>
          <a:xfrm>
            <a:off x="6203487" y="1451983"/>
            <a:ext cx="5413303" cy="3188309"/>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lang="sv-SE" dirty="0">
                <a:solidFill>
                  <a:srgbClr val="FFFFFF"/>
                </a:solidFill>
                <a:latin typeface="Stockholm Type Bold" pitchFamily="50" charset="0"/>
              </a:rPr>
              <a:t>För tidigt att ansöka</a:t>
            </a:r>
            <a:endParaRPr kumimoji="0" lang="sv-SE" sz="1800" b="0" i="0" u="none" strike="noStrike" kern="1200" cap="none" spc="0" normalizeH="0" baseline="0" noProof="0" dirty="0">
              <a:ln>
                <a:noFill/>
              </a:ln>
              <a:solidFill>
                <a:srgbClr val="FFFFFF"/>
              </a:solidFill>
              <a:effectLst/>
              <a:uLnTx/>
              <a:uFillTx/>
              <a:latin typeface="Stockholm Type Bold" pitchFamily="50" charset="0"/>
            </a:endParaRPr>
          </a:p>
          <a:p>
            <a:pPr marR="0" lvl="0" algn="l" defTabSz="914400" rtl="0" eaLnBrk="1" fontAlgn="auto" latinLnBrk="0" hangingPunct="1">
              <a:lnSpc>
                <a:spcPct val="150000"/>
              </a:lnSpc>
              <a:spcBef>
                <a:spcPts val="0"/>
              </a:spcBef>
              <a:spcAft>
                <a:spcPts val="0"/>
              </a:spcAft>
              <a:buClrTx/>
              <a:buSzTx/>
              <a:tabLst/>
              <a:defRPr/>
            </a:pP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Du ansöker för föregående månad så du kan inte söka i förväg för samma månad som du befinner dig i. Om du försöker söka för tidigt får du detta  meddelande: </a:t>
            </a:r>
            <a:endParaRPr lang="sv-SE" dirty="0">
              <a:solidFill>
                <a:srgbClr val="FFFFFF"/>
              </a:solidFill>
              <a:latin typeface="Stockholm Type Regular" pitchFamily="2" charset="77"/>
            </a:endParaRPr>
          </a:p>
          <a:p>
            <a:pPr marR="0" lvl="0" algn="l" defTabSz="914400" rtl="0" eaLnBrk="1" fontAlgn="auto" latinLnBrk="0" hangingPunct="1">
              <a:lnSpc>
                <a:spcPct val="200000"/>
              </a:lnSpc>
              <a:spcBef>
                <a:spcPts val="0"/>
              </a:spcBef>
              <a:spcAft>
                <a:spcPts val="0"/>
              </a:spcAft>
              <a:buClrTx/>
              <a:buSzTx/>
              <a:tabLst/>
              <a:defRPr/>
            </a:pPr>
            <a:endPar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pic>
        <p:nvPicPr>
          <p:cNvPr id="14" name="Bildobjekt 13">
            <a:extLst>
              <a:ext uri="{FF2B5EF4-FFF2-40B4-BE49-F238E27FC236}">
                <a16:creationId xmlns:a16="http://schemas.microsoft.com/office/drawing/2014/main" id="{E2733BE4-61C5-45F9-8E1D-682EDF8FCF4D}"/>
              </a:ext>
              <a:ext uri="{C183D7F6-B498-43B3-948B-1728B52AA6E4}">
                <adec:decorative xmlns:adec="http://schemas.microsoft.com/office/drawing/2017/decorative" val="1"/>
              </a:ext>
            </a:extLst>
          </p:cNvPr>
          <p:cNvPicPr/>
          <p:nvPr/>
        </p:nvPicPr>
        <p:blipFill>
          <a:blip r:embed="rId4"/>
          <a:stretch>
            <a:fillRect/>
          </a:stretch>
        </p:blipFill>
        <p:spPr>
          <a:xfrm>
            <a:off x="6151709" y="3629273"/>
            <a:ext cx="4289878" cy="2104777"/>
          </a:xfrm>
          <a:prstGeom prst="rect">
            <a:avLst/>
          </a:prstGeom>
        </p:spPr>
      </p:pic>
    </p:spTree>
    <p:extLst>
      <p:ext uri="{BB962C8B-B14F-4D97-AF65-F5344CB8AC3E}">
        <p14:creationId xmlns:p14="http://schemas.microsoft.com/office/powerpoint/2010/main" val="396231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Viktig information</a:t>
            </a:r>
          </a:p>
        </p:txBody>
      </p:sp>
      <p:sp>
        <p:nvSpPr>
          <p:cNvPr id="13" name="textruta 12">
            <a:extLst>
              <a:ext uri="{FF2B5EF4-FFF2-40B4-BE49-F238E27FC236}">
                <a16:creationId xmlns:a16="http://schemas.microsoft.com/office/drawing/2014/main" id="{0F34BDC1-EACF-4E38-BD07-A17D2D8CD05A}"/>
              </a:ext>
            </a:extLst>
          </p:cNvPr>
          <p:cNvSpPr txBox="1"/>
          <p:nvPr/>
        </p:nvSpPr>
        <p:spPr>
          <a:xfrm>
            <a:off x="3071664" y="2579280"/>
            <a:ext cx="6840760" cy="1699440"/>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lang="sv-SE" dirty="0">
                <a:solidFill>
                  <a:schemeClr val="bg1"/>
                </a:solidFill>
                <a:latin typeface="Stockholm Type Regular" pitchFamily="50" charset="0"/>
              </a:rPr>
              <a:t>Om du skickar din ansökan den 1-7:e dagen i månaden så kommer du få pengar samma månad. Om du skickar in ansökan efter den 7:e dagen i månaden kommer du få pengarna nästa månad istället. </a:t>
            </a:r>
            <a:endParaRPr kumimoji="0" lang="sv-SE" sz="1800" b="0" i="0" u="none" strike="noStrike" kern="1200" cap="none" spc="0" normalizeH="0" baseline="0" noProof="0" dirty="0">
              <a:ln>
                <a:noFill/>
              </a:ln>
              <a:solidFill>
                <a:schemeClr val="bg1"/>
              </a:solidFill>
              <a:effectLst/>
              <a:uLnTx/>
              <a:uFillTx/>
              <a:latin typeface="Stockholm Type Regular" pitchFamily="50" charset="0"/>
            </a:endParaRPr>
          </a:p>
        </p:txBody>
      </p:sp>
    </p:spTree>
    <p:extLst>
      <p:ext uri="{BB962C8B-B14F-4D97-AF65-F5344CB8AC3E}">
        <p14:creationId xmlns:p14="http://schemas.microsoft.com/office/powerpoint/2010/main" val="50678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a:extLst>
            <a:ext uri="{FF2B5EF4-FFF2-40B4-BE49-F238E27FC236}">
              <a16:creationId xmlns:a16="http://schemas.microsoft.com/office/drawing/2014/main" id="{16D8B7B1-0D5A-58E8-1045-52827F140774}"/>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63311DDF-FC18-957E-C6AB-C76A0028ABD3}"/>
              </a:ext>
            </a:extLst>
          </p:cNvPr>
          <p:cNvSpPr/>
          <p:nvPr/>
        </p:nvSpPr>
        <p:spPr>
          <a:xfrm>
            <a:off x="402523" y="5877272"/>
            <a:ext cx="1661029" cy="68762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1">
            <a:extLst>
              <a:ext uri="{FF2B5EF4-FFF2-40B4-BE49-F238E27FC236}">
                <a16:creationId xmlns:a16="http://schemas.microsoft.com/office/drawing/2014/main" id="{AC363E9D-CB85-0352-36A2-4E6D7242D760}"/>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Om ansökan</a:t>
            </a:r>
          </a:p>
        </p:txBody>
      </p:sp>
      <p:sp>
        <p:nvSpPr>
          <p:cNvPr id="6" name="textruta 5">
            <a:extLst>
              <a:ext uri="{FF2B5EF4-FFF2-40B4-BE49-F238E27FC236}">
                <a16:creationId xmlns:a16="http://schemas.microsoft.com/office/drawing/2014/main" id="{FF8EC357-5335-8A07-A35D-BB699E91F79C}"/>
              </a:ext>
            </a:extLst>
          </p:cNvPr>
          <p:cNvSpPr txBox="1"/>
          <p:nvPr/>
        </p:nvSpPr>
        <p:spPr>
          <a:xfrm>
            <a:off x="1095252" y="1461475"/>
            <a:ext cx="3920628" cy="8684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När du har kommit in i ansökan ser du alla steg.</a:t>
            </a: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sp>
        <p:nvSpPr>
          <p:cNvPr id="7" name="textruta 6">
            <a:extLst>
              <a:ext uri="{FF2B5EF4-FFF2-40B4-BE49-F238E27FC236}">
                <a16:creationId xmlns:a16="http://schemas.microsoft.com/office/drawing/2014/main" id="{F2297996-E42B-CC29-885C-B1633B5F7FE5}"/>
              </a:ext>
            </a:extLst>
          </p:cNvPr>
          <p:cNvSpPr txBox="1"/>
          <p:nvPr/>
        </p:nvSpPr>
        <p:spPr>
          <a:xfrm>
            <a:off x="6090193" y="1461475"/>
            <a:ext cx="5400600" cy="1702389"/>
          </a:xfrm>
          <a:prstGeom prst="rect">
            <a:avLst/>
          </a:prstGeom>
          <a:noFill/>
        </p:spPr>
        <p:txBody>
          <a:bodyPr wrap="square">
            <a:spAutoFit/>
          </a:bodyPr>
          <a:lstStyle/>
          <a:p>
            <a:pPr>
              <a:lnSpc>
                <a:spcPct val="150000"/>
              </a:lnSpc>
            </a:pPr>
            <a:r>
              <a:rPr lang="sv-SE" dirty="0">
                <a:solidFill>
                  <a:srgbClr val="FFFFFF"/>
                </a:solidFill>
                <a:latin typeface="Stockholm Type Regular" pitchFamily="2" charset="77"/>
              </a:rPr>
              <a:t>Du ska svara på frågorna vid varje steg/siffra. Du klickar på Fortsätt för att komma framåt. De steg som är gröna är klara och har en bock istället för en siffra. </a:t>
            </a:r>
            <a:endParaRPr lang="sv-SE" dirty="0"/>
          </a:p>
        </p:txBody>
      </p:sp>
      <p:pic>
        <p:nvPicPr>
          <p:cNvPr id="9" name="Bildobjekt 8" descr="En bild som visar text, elektronik, skärmbild, programvara&#10;&#10;AI-genererat innehåll kan vara felaktigt.">
            <a:extLst>
              <a:ext uri="{FF2B5EF4-FFF2-40B4-BE49-F238E27FC236}">
                <a16:creationId xmlns:a16="http://schemas.microsoft.com/office/drawing/2014/main" id="{F67E9961-247C-4C98-97D5-108FE2FA142E}"/>
              </a:ext>
            </a:extLst>
          </p:cNvPr>
          <p:cNvPicPr>
            <a:picLocks noChangeAspect="1"/>
          </p:cNvPicPr>
          <p:nvPr/>
        </p:nvPicPr>
        <p:blipFill>
          <a:blip r:embed="rId3"/>
          <a:srcRect t="15309" r="30932" b="3079"/>
          <a:stretch/>
        </p:blipFill>
        <p:spPr>
          <a:xfrm>
            <a:off x="1183358" y="2450729"/>
            <a:ext cx="3744416" cy="4315255"/>
          </a:xfrm>
          <a:prstGeom prst="rect">
            <a:avLst/>
          </a:prstGeom>
        </p:spPr>
      </p:pic>
      <p:pic>
        <p:nvPicPr>
          <p:cNvPr id="11" name="Bildobjekt 10" descr="En bild som visar text, skärmbild, nummer, programvara&#10;&#10;AI-genererat innehåll kan vara felaktigt.">
            <a:extLst>
              <a:ext uri="{FF2B5EF4-FFF2-40B4-BE49-F238E27FC236}">
                <a16:creationId xmlns:a16="http://schemas.microsoft.com/office/drawing/2014/main" id="{9AFEB26C-6CC4-C4BB-3571-BDF934D91CFB}"/>
              </a:ext>
            </a:extLst>
          </p:cNvPr>
          <p:cNvPicPr>
            <a:picLocks noChangeAspect="1"/>
          </p:cNvPicPr>
          <p:nvPr/>
        </p:nvPicPr>
        <p:blipFill>
          <a:blip r:embed="rId4"/>
          <a:srcRect r="21652" b="67123"/>
          <a:stretch/>
        </p:blipFill>
        <p:spPr>
          <a:xfrm>
            <a:off x="6184360" y="3400771"/>
            <a:ext cx="5044972" cy="2692525"/>
          </a:xfrm>
          <a:prstGeom prst="rect">
            <a:avLst/>
          </a:prstGeom>
        </p:spPr>
      </p:pic>
    </p:spTree>
    <p:extLst>
      <p:ext uri="{BB962C8B-B14F-4D97-AF65-F5344CB8AC3E}">
        <p14:creationId xmlns:p14="http://schemas.microsoft.com/office/powerpoint/2010/main" val="166184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Dagar i programmet</a:t>
            </a:r>
          </a:p>
        </p:txBody>
      </p:sp>
      <p:sp>
        <p:nvSpPr>
          <p:cNvPr id="6" name="textruta 5">
            <a:extLst>
              <a:ext uri="{FF2B5EF4-FFF2-40B4-BE49-F238E27FC236}">
                <a16:creationId xmlns:a16="http://schemas.microsoft.com/office/drawing/2014/main" id="{EFFEF811-41AB-187A-D18B-C8EBF7A94E90}"/>
              </a:ext>
            </a:extLst>
          </p:cNvPr>
          <p:cNvSpPr txBox="1"/>
          <p:nvPr/>
        </p:nvSpPr>
        <p:spPr>
          <a:xfrm>
            <a:off x="628351" y="1374513"/>
            <a:ext cx="5467649" cy="16994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8. Nu ska du välja vilka dagar du deltog i ett program. Om du väljer </a:t>
            </a:r>
            <a:r>
              <a:rPr lang="sv-SE" dirty="0">
                <a:solidFill>
                  <a:srgbClr val="FFFFFF"/>
                </a:solidFill>
                <a:latin typeface="Stockholm Type Bold" pitchFamily="50" charset="0"/>
              </a:rPr>
              <a:t>alla måndagar till fredagar</a:t>
            </a:r>
            <a:r>
              <a:rPr lang="sv-SE" dirty="0">
                <a:solidFill>
                  <a:srgbClr val="FFFFFF"/>
                </a:solidFill>
                <a:latin typeface="Stockholm Type Regular" pitchFamily="2" charset="77"/>
              </a:rPr>
              <a:t> så visas inga följdfrågor utan du fortsätter till nästa steg. </a:t>
            </a: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sp>
        <p:nvSpPr>
          <p:cNvPr id="8" name="textruta 7">
            <a:extLst>
              <a:ext uri="{FF2B5EF4-FFF2-40B4-BE49-F238E27FC236}">
                <a16:creationId xmlns:a16="http://schemas.microsoft.com/office/drawing/2014/main" id="{C9ABA34F-086B-43A3-9913-87E5154F7502}"/>
              </a:ext>
            </a:extLst>
          </p:cNvPr>
          <p:cNvSpPr txBox="1"/>
          <p:nvPr/>
        </p:nvSpPr>
        <p:spPr>
          <a:xfrm>
            <a:off x="5879977" y="1374513"/>
            <a:ext cx="5150561" cy="8684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Om du istället väljer </a:t>
            </a:r>
            <a:r>
              <a:rPr lang="sv-SE" dirty="0">
                <a:solidFill>
                  <a:srgbClr val="FFFFFF"/>
                </a:solidFill>
                <a:latin typeface="Stockholm Type Bold" pitchFamily="50" charset="0"/>
              </a:rPr>
              <a:t>andra dagar</a:t>
            </a:r>
            <a:r>
              <a:rPr lang="sv-SE" dirty="0">
                <a:solidFill>
                  <a:srgbClr val="FFFFFF"/>
                </a:solidFill>
                <a:latin typeface="Stockholm Type Regular" pitchFamily="2" charset="77"/>
              </a:rPr>
              <a:t> visas en kalender där du ska markera dagarna. </a:t>
            </a:r>
          </a:p>
        </p:txBody>
      </p:sp>
      <p:pic>
        <p:nvPicPr>
          <p:cNvPr id="4" name="Bildobjekt 3" descr="En bild som visar text, skärmbild, Teckensnitt&#10;&#10;AI-genererat innehåll kan vara felaktigt.">
            <a:extLst>
              <a:ext uri="{FF2B5EF4-FFF2-40B4-BE49-F238E27FC236}">
                <a16:creationId xmlns:a16="http://schemas.microsoft.com/office/drawing/2014/main" id="{12E8B758-A479-8517-73B0-F76F4FBE13EE}"/>
              </a:ext>
            </a:extLst>
          </p:cNvPr>
          <p:cNvPicPr>
            <a:picLocks noChangeAspect="1"/>
          </p:cNvPicPr>
          <p:nvPr/>
        </p:nvPicPr>
        <p:blipFill>
          <a:blip r:embed="rId3"/>
          <a:srcRect b="40011"/>
          <a:stretch/>
        </p:blipFill>
        <p:spPr>
          <a:xfrm>
            <a:off x="695400" y="3573016"/>
            <a:ext cx="4780201" cy="2043103"/>
          </a:xfrm>
          <a:prstGeom prst="rect">
            <a:avLst/>
          </a:prstGeom>
        </p:spPr>
      </p:pic>
      <p:pic>
        <p:nvPicPr>
          <p:cNvPr id="9" name="Bildobjekt 8" descr="En bild som visar text, skärmbild, nummer&#10;&#10;AI-genererat innehåll kan vara felaktigt.">
            <a:extLst>
              <a:ext uri="{FF2B5EF4-FFF2-40B4-BE49-F238E27FC236}">
                <a16:creationId xmlns:a16="http://schemas.microsoft.com/office/drawing/2014/main" id="{044E99A8-2EC7-F31D-0E94-826D4B05F3A1}"/>
              </a:ext>
            </a:extLst>
          </p:cNvPr>
          <p:cNvPicPr>
            <a:picLocks noChangeAspect="1"/>
          </p:cNvPicPr>
          <p:nvPr/>
        </p:nvPicPr>
        <p:blipFill>
          <a:blip r:embed="rId4"/>
          <a:srcRect t="22742" b="15473"/>
          <a:stretch/>
        </p:blipFill>
        <p:spPr>
          <a:xfrm>
            <a:off x="5879976" y="2838887"/>
            <a:ext cx="5150562" cy="2777232"/>
          </a:xfrm>
          <a:prstGeom prst="rect">
            <a:avLst/>
          </a:prstGeom>
        </p:spPr>
      </p:pic>
    </p:spTree>
    <p:extLst>
      <p:ext uri="{BB962C8B-B14F-4D97-AF65-F5344CB8AC3E}">
        <p14:creationId xmlns:p14="http://schemas.microsoft.com/office/powerpoint/2010/main" val="47900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Dagar i programmet</a:t>
            </a:r>
          </a:p>
        </p:txBody>
      </p:sp>
      <p:sp>
        <p:nvSpPr>
          <p:cNvPr id="6" name="textruta 5">
            <a:extLst>
              <a:ext uri="{FF2B5EF4-FFF2-40B4-BE49-F238E27FC236}">
                <a16:creationId xmlns:a16="http://schemas.microsoft.com/office/drawing/2014/main" id="{EFFEF811-41AB-187A-D18B-C8EBF7A94E90}"/>
              </a:ext>
            </a:extLst>
          </p:cNvPr>
          <p:cNvSpPr txBox="1"/>
          <p:nvPr/>
        </p:nvSpPr>
        <p:spPr>
          <a:xfrm>
            <a:off x="628351" y="1374513"/>
            <a:ext cx="5467649" cy="12839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Markera samtliga dagar som din ansökan ska gälla för. När du har markerat en dag ska den vara vit med grön linje runtom. </a:t>
            </a: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sp>
        <p:nvSpPr>
          <p:cNvPr id="8" name="textruta 7">
            <a:extLst>
              <a:ext uri="{FF2B5EF4-FFF2-40B4-BE49-F238E27FC236}">
                <a16:creationId xmlns:a16="http://schemas.microsoft.com/office/drawing/2014/main" id="{C9ABA34F-086B-43A3-9913-87E5154F7502}"/>
              </a:ext>
            </a:extLst>
          </p:cNvPr>
          <p:cNvSpPr txBox="1"/>
          <p:nvPr/>
        </p:nvSpPr>
        <p:spPr>
          <a:xfrm>
            <a:off x="6078865" y="1374513"/>
            <a:ext cx="5467649" cy="12839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Om du inte har varit registrerad på ett program en hel månad, kommer du inte kunna välja dessa datum. De är då överstrukna.</a:t>
            </a:r>
          </a:p>
        </p:txBody>
      </p:sp>
      <p:pic>
        <p:nvPicPr>
          <p:cNvPr id="7" name="Bildobjekt 6">
            <a:extLst>
              <a:ext uri="{FF2B5EF4-FFF2-40B4-BE49-F238E27FC236}">
                <a16:creationId xmlns:a16="http://schemas.microsoft.com/office/drawing/2014/main" id="{E7E60B87-C54B-4254-AE28-670B035855F9}"/>
              </a:ext>
              <a:ext uri="{C183D7F6-B498-43B3-948B-1728B52AA6E4}">
                <adec:decorative xmlns:adec="http://schemas.microsoft.com/office/drawing/2017/decorative" val="1"/>
              </a:ext>
            </a:extLst>
          </p:cNvPr>
          <p:cNvPicPr/>
          <p:nvPr/>
        </p:nvPicPr>
        <p:blipFill>
          <a:blip r:embed="rId3"/>
          <a:stretch>
            <a:fillRect/>
          </a:stretch>
        </p:blipFill>
        <p:spPr>
          <a:xfrm>
            <a:off x="767408" y="3019908"/>
            <a:ext cx="2592288" cy="2281300"/>
          </a:xfrm>
          <a:prstGeom prst="rect">
            <a:avLst/>
          </a:prstGeom>
        </p:spPr>
      </p:pic>
      <p:pic>
        <p:nvPicPr>
          <p:cNvPr id="9" name="Bildobjekt 8">
            <a:extLst>
              <a:ext uri="{FF2B5EF4-FFF2-40B4-BE49-F238E27FC236}">
                <a16:creationId xmlns:a16="http://schemas.microsoft.com/office/drawing/2014/main" id="{06674EE0-4577-42D6-A26D-77F9B08C4DD7}"/>
              </a:ext>
              <a:ext uri="{C183D7F6-B498-43B3-948B-1728B52AA6E4}">
                <adec:decorative xmlns:adec="http://schemas.microsoft.com/office/drawing/2017/decorative" val="1"/>
              </a:ext>
            </a:extLst>
          </p:cNvPr>
          <p:cNvPicPr/>
          <p:nvPr/>
        </p:nvPicPr>
        <p:blipFill>
          <a:blip r:embed="rId4"/>
          <a:stretch>
            <a:fillRect/>
          </a:stretch>
        </p:blipFill>
        <p:spPr>
          <a:xfrm>
            <a:off x="6096156" y="2866047"/>
            <a:ext cx="3240204" cy="2617440"/>
          </a:xfrm>
          <a:prstGeom prst="rect">
            <a:avLst/>
          </a:prstGeom>
        </p:spPr>
      </p:pic>
    </p:spTree>
    <p:extLst>
      <p:ext uri="{BB962C8B-B14F-4D97-AF65-F5344CB8AC3E}">
        <p14:creationId xmlns:p14="http://schemas.microsoft.com/office/powerpoint/2010/main" val="308907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719615" y="532327"/>
            <a:ext cx="10892948" cy="868443"/>
          </a:xfrm>
        </p:spPr>
        <p:txBody>
          <a:bodyPr/>
          <a:lstStyle/>
          <a:p>
            <a:pPr algn="ctr"/>
            <a:r>
              <a:rPr lang="sv-SE" sz="5400" dirty="0">
                <a:solidFill>
                  <a:srgbClr val="FCBF0A"/>
                </a:solidFill>
                <a:latin typeface="Stockholm Type Bold" pitchFamily="2" charset="77"/>
              </a:rPr>
              <a:t>Frånvaro</a:t>
            </a:r>
          </a:p>
        </p:txBody>
      </p:sp>
      <p:sp>
        <p:nvSpPr>
          <p:cNvPr id="6" name="textruta 5">
            <a:extLst>
              <a:ext uri="{FF2B5EF4-FFF2-40B4-BE49-F238E27FC236}">
                <a16:creationId xmlns:a16="http://schemas.microsoft.com/office/drawing/2014/main" id="{EFFEF811-41AB-187A-D18B-C8EBF7A94E90}"/>
              </a:ext>
            </a:extLst>
          </p:cNvPr>
          <p:cNvSpPr txBox="1"/>
          <p:nvPr/>
        </p:nvSpPr>
        <p:spPr>
          <a:xfrm>
            <a:off x="613447" y="1470778"/>
            <a:ext cx="4774401" cy="17061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9</a:t>
            </a: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 Om du har varit borta under en period kan du lägga till din frånvaro. Du klickar då på </a:t>
            </a:r>
            <a:r>
              <a:rPr kumimoji="0" lang="sv-SE" sz="1800" b="0" i="0" u="none" strike="noStrike" kern="1200" cap="none" spc="0" normalizeH="0" baseline="0" noProof="0" dirty="0">
                <a:ln>
                  <a:noFill/>
                </a:ln>
                <a:solidFill>
                  <a:srgbClr val="FFFFFF"/>
                </a:solidFill>
                <a:effectLst/>
                <a:uLnTx/>
                <a:uFillTx/>
                <a:latin typeface="Stockholm Type Bold" pitchFamily="50" charset="0"/>
              </a:rPr>
              <a:t>Ja, jag var borta en eller flera dagar. </a:t>
            </a:r>
            <a:r>
              <a:rPr lang="sv-SE" dirty="0">
                <a:solidFill>
                  <a:srgbClr val="FFFFFF"/>
                </a:solidFill>
                <a:latin typeface="Stockholm Type Regular" pitchFamily="50" charset="0"/>
              </a:rPr>
              <a:t>Klicka sedan på </a:t>
            </a:r>
            <a:r>
              <a:rPr lang="sv-SE" dirty="0">
                <a:solidFill>
                  <a:srgbClr val="FFFFFF"/>
                </a:solidFill>
                <a:latin typeface="Stockholm Type Bold" pitchFamily="50" charset="0"/>
              </a:rPr>
              <a:t>Lägg till frånvaro.</a:t>
            </a:r>
            <a:endParaRPr kumimoji="0" lang="sv-SE" sz="1800" b="1" i="0" u="none" strike="noStrike" kern="1200" cap="none" spc="0" normalizeH="0" baseline="0" noProof="0" dirty="0">
              <a:ln>
                <a:noFill/>
              </a:ln>
              <a:solidFill>
                <a:srgbClr val="FFFFFF"/>
              </a:solidFill>
              <a:effectLst/>
              <a:uLnTx/>
              <a:uFillTx/>
              <a:latin typeface="Stockholm Type Bold" pitchFamily="50" charset="0"/>
            </a:endParaRPr>
          </a:p>
        </p:txBody>
      </p:sp>
      <p:sp>
        <p:nvSpPr>
          <p:cNvPr id="9" name="textruta 8">
            <a:extLst>
              <a:ext uri="{FF2B5EF4-FFF2-40B4-BE49-F238E27FC236}">
                <a16:creationId xmlns:a16="http://schemas.microsoft.com/office/drawing/2014/main" id="{F109077C-A5E4-4CC6-94D9-A9E4B2ED7CE3}"/>
              </a:ext>
            </a:extLst>
          </p:cNvPr>
          <p:cNvSpPr txBox="1"/>
          <p:nvPr/>
        </p:nvSpPr>
        <p:spPr>
          <a:xfrm>
            <a:off x="9142427" y="1268760"/>
            <a:ext cx="2774301" cy="461459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Du väljer sedan anledningen till att du varit frånvarande. Det kan </a:t>
            </a:r>
            <a:r>
              <a:rPr lang="sv-SE" dirty="0">
                <a:solidFill>
                  <a:srgbClr val="FFFFFF"/>
                </a:solidFill>
                <a:latin typeface="Stockholm Type Regular" pitchFamily="2" charset="77"/>
              </a:rPr>
              <a:t>ha varit att du varit sjuk, tog hand om ditt barn eller annat. Då ska du välja vilka dagar du var frånvarande från program. När du har valt dagarna klicka på </a:t>
            </a:r>
            <a:r>
              <a:rPr lang="sv-SE" dirty="0">
                <a:solidFill>
                  <a:srgbClr val="FFFFFF"/>
                </a:solidFill>
                <a:latin typeface="Stockholm Type Bold" pitchFamily="50" charset="0"/>
              </a:rPr>
              <a:t>Spara.</a:t>
            </a:r>
          </a:p>
        </p:txBody>
      </p:sp>
      <p:pic>
        <p:nvPicPr>
          <p:cNvPr id="8" name="Bildobjekt 7" descr="En bild som visar text, skärmbild, Teckensnitt, nummer&#10;&#10;AI-genererat innehåll kan vara felaktigt.">
            <a:extLst>
              <a:ext uri="{FF2B5EF4-FFF2-40B4-BE49-F238E27FC236}">
                <a16:creationId xmlns:a16="http://schemas.microsoft.com/office/drawing/2014/main" id="{DADB2F9E-29EF-1A4E-99BB-CDA923556745}"/>
              </a:ext>
            </a:extLst>
          </p:cNvPr>
          <p:cNvPicPr>
            <a:picLocks noChangeAspect="1"/>
          </p:cNvPicPr>
          <p:nvPr/>
        </p:nvPicPr>
        <p:blipFill>
          <a:blip r:embed="rId3"/>
          <a:srcRect t="9907" b="45380"/>
          <a:stretch/>
        </p:blipFill>
        <p:spPr>
          <a:xfrm>
            <a:off x="719615" y="3363793"/>
            <a:ext cx="4536504" cy="2219856"/>
          </a:xfrm>
          <a:prstGeom prst="rect">
            <a:avLst/>
          </a:prstGeom>
        </p:spPr>
      </p:pic>
      <p:pic>
        <p:nvPicPr>
          <p:cNvPr id="16" name="Bildobjekt 15" descr="En bild som visar text, skärmbild, programvara, nummer&#10;&#10;AI-genererat innehåll kan vara felaktigt.">
            <a:extLst>
              <a:ext uri="{FF2B5EF4-FFF2-40B4-BE49-F238E27FC236}">
                <a16:creationId xmlns:a16="http://schemas.microsoft.com/office/drawing/2014/main" id="{5F2BB6D7-F112-F008-8F2E-85905F63E33F}"/>
              </a:ext>
            </a:extLst>
          </p:cNvPr>
          <p:cNvPicPr>
            <a:picLocks noChangeAspect="1"/>
          </p:cNvPicPr>
          <p:nvPr/>
        </p:nvPicPr>
        <p:blipFill>
          <a:blip r:embed="rId4"/>
          <a:srcRect l="33498" t="10209" r="15740" b="4907"/>
          <a:stretch/>
        </p:blipFill>
        <p:spPr>
          <a:xfrm>
            <a:off x="5663952" y="1418448"/>
            <a:ext cx="3216145" cy="5044933"/>
          </a:xfrm>
          <a:prstGeom prst="rect">
            <a:avLst/>
          </a:prstGeom>
        </p:spPr>
      </p:pic>
    </p:spTree>
    <p:extLst>
      <p:ext uri="{BB962C8B-B14F-4D97-AF65-F5344CB8AC3E}">
        <p14:creationId xmlns:p14="http://schemas.microsoft.com/office/powerpoint/2010/main" val="273538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719615" y="532327"/>
            <a:ext cx="10892948" cy="868443"/>
          </a:xfrm>
        </p:spPr>
        <p:txBody>
          <a:bodyPr/>
          <a:lstStyle/>
          <a:p>
            <a:pPr algn="ctr"/>
            <a:r>
              <a:rPr lang="sv-SE" sz="5400" dirty="0">
                <a:solidFill>
                  <a:srgbClr val="FCBF0A"/>
                </a:solidFill>
                <a:latin typeface="Stockholm Type Bold" pitchFamily="2" charset="77"/>
              </a:rPr>
              <a:t>Frånvaro</a:t>
            </a:r>
          </a:p>
        </p:txBody>
      </p:sp>
      <p:sp>
        <p:nvSpPr>
          <p:cNvPr id="6" name="textruta 5">
            <a:extLst>
              <a:ext uri="{FF2B5EF4-FFF2-40B4-BE49-F238E27FC236}">
                <a16:creationId xmlns:a16="http://schemas.microsoft.com/office/drawing/2014/main" id="{EFFEF811-41AB-187A-D18B-C8EBF7A94E90}"/>
              </a:ext>
            </a:extLst>
          </p:cNvPr>
          <p:cNvSpPr txBox="1"/>
          <p:nvPr/>
        </p:nvSpPr>
        <p:spPr>
          <a:xfrm>
            <a:off x="613447" y="1507121"/>
            <a:ext cx="10451105" cy="21216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Om du har lagt in frånvaro kommer du behöva svara på frågor om det alternativet som du har valt. Om du till exempel varit sjuk kommer du att få frågan om du anmält din första sjukdag till Arbetsförmedlingen och om du har ett sjukintyg.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FFFFFF"/>
              </a:solidFill>
              <a:effectLst/>
              <a:uLnTx/>
              <a:uFillTx/>
              <a:latin typeface="Stockholm Type Regular" pitchFamily="2" charset="77"/>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sv-SE" b="1" dirty="0">
                <a:solidFill>
                  <a:srgbClr val="FFFFFF"/>
                </a:solidFill>
                <a:latin typeface="Stockholm Type Regular" pitchFamily="2" charset="77"/>
              </a:rPr>
              <a:t>Svara på frågorna och välja Spara. </a:t>
            </a:r>
            <a:endParaRPr kumimoji="0" lang="sv-SE" sz="1800" b="1" i="0" u="none" strike="noStrike" kern="1200" cap="none" spc="0" normalizeH="0" baseline="0" noProof="0" dirty="0">
              <a:ln>
                <a:noFill/>
              </a:ln>
              <a:solidFill>
                <a:srgbClr val="FFFFFF"/>
              </a:solidFill>
              <a:effectLst/>
              <a:uLnTx/>
              <a:uFillTx/>
              <a:latin typeface="Stockholm Type Bold" pitchFamily="50" charset="0"/>
            </a:endParaRPr>
          </a:p>
        </p:txBody>
      </p:sp>
    </p:spTree>
    <p:extLst>
      <p:ext uri="{BB962C8B-B14F-4D97-AF65-F5344CB8AC3E}">
        <p14:creationId xmlns:p14="http://schemas.microsoft.com/office/powerpoint/2010/main" val="220462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Lön</a:t>
            </a:r>
          </a:p>
        </p:txBody>
      </p:sp>
      <p:sp>
        <p:nvSpPr>
          <p:cNvPr id="6" name="textruta 5">
            <a:extLst>
              <a:ext uri="{FF2B5EF4-FFF2-40B4-BE49-F238E27FC236}">
                <a16:creationId xmlns:a16="http://schemas.microsoft.com/office/drawing/2014/main" id="{EFFEF811-41AB-187A-D18B-C8EBF7A94E90}"/>
              </a:ext>
            </a:extLst>
          </p:cNvPr>
          <p:cNvSpPr txBox="1"/>
          <p:nvPr/>
        </p:nvSpPr>
        <p:spPr>
          <a:xfrm>
            <a:off x="614363" y="1439863"/>
            <a:ext cx="4536504" cy="12839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10</a:t>
            </a: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 </a:t>
            </a:r>
            <a:r>
              <a:rPr lang="sv-SE" dirty="0">
                <a:solidFill>
                  <a:srgbClr val="FFFFFF"/>
                </a:solidFill>
                <a:latin typeface="Stockholm Type Bold" pitchFamily="50" charset="0"/>
              </a:rPr>
              <a:t>Om du svarar nej </a:t>
            </a:r>
            <a:r>
              <a:rPr lang="sv-SE" dirty="0">
                <a:solidFill>
                  <a:srgbClr val="FFFFFF"/>
                </a:solidFill>
                <a:latin typeface="Stockholm Type Regular" pitchFamily="2" charset="77"/>
              </a:rPr>
              <a:t>på frågan om lön kan du gå vidare i stegen genom att trycka på fortsätt.</a:t>
            </a: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sp>
        <p:nvSpPr>
          <p:cNvPr id="7" name="textruta 6">
            <a:extLst>
              <a:ext uri="{FF2B5EF4-FFF2-40B4-BE49-F238E27FC236}">
                <a16:creationId xmlns:a16="http://schemas.microsoft.com/office/drawing/2014/main" id="{97F13A6B-3FB6-4DB1-A36E-BCAB177C9D92}"/>
              </a:ext>
            </a:extLst>
          </p:cNvPr>
          <p:cNvSpPr txBox="1"/>
          <p:nvPr/>
        </p:nvSpPr>
        <p:spPr>
          <a:xfrm>
            <a:off x="6456040" y="1439863"/>
            <a:ext cx="4968552" cy="12839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Bold" pitchFamily="50" charset="0"/>
              </a:rPr>
              <a:t>Om du svarar Ja </a:t>
            </a:r>
            <a:r>
              <a:rPr lang="sv-SE" dirty="0">
                <a:solidFill>
                  <a:srgbClr val="FFFFFF"/>
                </a:solidFill>
                <a:latin typeface="Stockholm Type Regular" pitchFamily="2" charset="77"/>
              </a:rPr>
              <a:t>behöver du markera dagarna i en kalender och fylla i arbetstid och lön för de dagar du har markerat. </a:t>
            </a: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pic>
        <p:nvPicPr>
          <p:cNvPr id="12" name="Bildobjekt 11" descr="En bild som visar text, skärmbild, Teckensnitt, programvara&#10;&#10;AI-genererat innehåll kan vara felaktigt.">
            <a:extLst>
              <a:ext uri="{FF2B5EF4-FFF2-40B4-BE49-F238E27FC236}">
                <a16:creationId xmlns:a16="http://schemas.microsoft.com/office/drawing/2014/main" id="{A6679531-3D83-8192-1866-026D12B4E86C}"/>
              </a:ext>
            </a:extLst>
          </p:cNvPr>
          <p:cNvPicPr>
            <a:picLocks noChangeAspect="1"/>
          </p:cNvPicPr>
          <p:nvPr/>
        </p:nvPicPr>
        <p:blipFill>
          <a:blip r:embed="rId3"/>
          <a:srcRect t="39586" r="21324" b="18765"/>
          <a:stretch/>
        </p:blipFill>
        <p:spPr>
          <a:xfrm>
            <a:off x="479376" y="3140968"/>
            <a:ext cx="5184576" cy="2520280"/>
          </a:xfrm>
          <a:prstGeom prst="rect">
            <a:avLst/>
          </a:prstGeom>
        </p:spPr>
      </p:pic>
      <p:pic>
        <p:nvPicPr>
          <p:cNvPr id="14" name="Bildobjekt 13">
            <a:extLst>
              <a:ext uri="{FF2B5EF4-FFF2-40B4-BE49-F238E27FC236}">
                <a16:creationId xmlns:a16="http://schemas.microsoft.com/office/drawing/2014/main" id="{B03A751C-C9F8-27A4-E732-B0BD5CF25C0B}"/>
              </a:ext>
            </a:extLst>
          </p:cNvPr>
          <p:cNvPicPr>
            <a:picLocks noChangeAspect="1"/>
          </p:cNvPicPr>
          <p:nvPr/>
        </p:nvPicPr>
        <p:blipFill>
          <a:blip r:embed="rId4"/>
          <a:stretch>
            <a:fillRect/>
          </a:stretch>
        </p:blipFill>
        <p:spPr>
          <a:xfrm>
            <a:off x="6528050" y="2823003"/>
            <a:ext cx="3721291" cy="3702240"/>
          </a:xfrm>
          <a:prstGeom prst="rect">
            <a:avLst/>
          </a:prstGeom>
        </p:spPr>
      </p:pic>
    </p:spTree>
    <p:extLst>
      <p:ext uri="{BB962C8B-B14F-4D97-AF65-F5344CB8AC3E}">
        <p14:creationId xmlns:p14="http://schemas.microsoft.com/office/powerpoint/2010/main" val="224097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211939" y="1228375"/>
            <a:ext cx="11809312" cy="936000"/>
          </a:xfrm>
        </p:spPr>
        <p:txBody>
          <a:bodyPr/>
          <a:lstStyle/>
          <a:p>
            <a:pPr algn="ctr"/>
            <a:r>
              <a:rPr lang="sv-SE" sz="4000" dirty="0">
                <a:solidFill>
                  <a:srgbClr val="FCBF0A"/>
                </a:solidFill>
                <a:latin typeface="Stockholm Type Regular" pitchFamily="50" charset="0"/>
              </a:rPr>
              <a:t>Ansök om</a:t>
            </a:r>
            <a:br>
              <a:rPr lang="sv-SE" sz="4000" dirty="0">
                <a:solidFill>
                  <a:srgbClr val="FCBF0A"/>
                </a:solidFill>
                <a:latin typeface="Stockholm Type Regular" pitchFamily="50" charset="0"/>
              </a:rPr>
            </a:br>
            <a:r>
              <a:rPr lang="sv-SE" sz="4000" dirty="0">
                <a:solidFill>
                  <a:srgbClr val="FCBF0A"/>
                </a:solidFill>
                <a:latin typeface="Stockholm Type Regular" pitchFamily="50" charset="0"/>
              </a:rPr>
              <a:t> ’ersättning för program hos Arbetsförmedlingen’ </a:t>
            </a:r>
            <a:r>
              <a:rPr lang="sv-SE" sz="4000" dirty="0">
                <a:solidFill>
                  <a:srgbClr val="FCBF0A"/>
                </a:solidFill>
                <a:latin typeface="Stockholm Type Bold" pitchFamily="2" charset="77"/>
              </a:rPr>
              <a:t>på Försäkringskassans hemsida</a:t>
            </a:r>
            <a:br>
              <a:rPr lang="sv-SE" sz="4000" dirty="0">
                <a:solidFill>
                  <a:srgbClr val="FCBF0A"/>
                </a:solidFill>
                <a:latin typeface="Stockholm Type Bold" pitchFamily="2" charset="77"/>
              </a:rPr>
            </a:br>
            <a:endParaRPr lang="sv-SE" sz="5400" dirty="0">
              <a:solidFill>
                <a:srgbClr val="FCBF0A"/>
              </a:solidFill>
              <a:latin typeface="Stockholm Type Bold" pitchFamily="2" charset="77"/>
            </a:endParaRPr>
          </a:p>
        </p:txBody>
      </p:sp>
      <p:sp>
        <p:nvSpPr>
          <p:cNvPr id="6" name="textruta 5">
            <a:extLst>
              <a:ext uri="{FF2B5EF4-FFF2-40B4-BE49-F238E27FC236}">
                <a16:creationId xmlns:a16="http://schemas.microsoft.com/office/drawing/2014/main" id="{EFFEF811-41AB-187A-D18B-C8EBF7A94E90}"/>
              </a:ext>
            </a:extLst>
          </p:cNvPr>
          <p:cNvSpPr txBox="1"/>
          <p:nvPr/>
        </p:nvSpPr>
        <p:spPr>
          <a:xfrm>
            <a:off x="883371" y="3923416"/>
            <a:ext cx="10729192" cy="1729704"/>
          </a:xfrm>
          <a:prstGeom prst="rect">
            <a:avLst/>
          </a:prstGeom>
          <a:noFill/>
        </p:spPr>
        <p:txBody>
          <a:bodyPr wrap="square" rtlCol="0" anchor="t">
            <a:spAutoFit/>
          </a:bodyPr>
          <a:lstStyle/>
          <a:p>
            <a:pPr algn="just">
              <a:lnSpc>
                <a:spcPct val="200000"/>
              </a:lnSpc>
            </a:pPr>
            <a:r>
              <a:rPr lang="sv-SE" dirty="0">
                <a:solidFill>
                  <a:schemeClr val="bg1"/>
                </a:solidFill>
                <a:latin typeface="Stockholm Type Regular" pitchFamily="2" charset="77"/>
              </a:rPr>
              <a:t>I denna manual visar vi hur du steg för steg ansöker om ersättning om du deltar i program hos Arbetsförmedlingen. Det är enkelt, men det finns några viktiga saker du behöver tänka på för att det ska bli rätt. </a:t>
            </a:r>
            <a:endParaRPr lang="sv-SE"/>
          </a:p>
          <a:p>
            <a:pPr algn="just">
              <a:lnSpc>
                <a:spcPct val="200000"/>
              </a:lnSpc>
            </a:pPr>
            <a:endParaRPr lang="sv-SE" sz="2000" dirty="0">
              <a:solidFill>
                <a:schemeClr val="bg1"/>
              </a:solidFill>
              <a:latin typeface="Stockholm Type Regular" pitchFamily="2" charset="77"/>
            </a:endParaRPr>
          </a:p>
        </p:txBody>
      </p:sp>
    </p:spTree>
    <p:extLst>
      <p:ext uri="{BB962C8B-B14F-4D97-AF65-F5344CB8AC3E}">
        <p14:creationId xmlns:p14="http://schemas.microsoft.com/office/powerpoint/2010/main" val="52367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Andra inkomster</a:t>
            </a:r>
          </a:p>
        </p:txBody>
      </p:sp>
      <p:sp>
        <p:nvSpPr>
          <p:cNvPr id="6" name="textruta 5">
            <a:extLst>
              <a:ext uri="{FF2B5EF4-FFF2-40B4-BE49-F238E27FC236}">
                <a16:creationId xmlns:a16="http://schemas.microsoft.com/office/drawing/2014/main" id="{EFFEF811-41AB-187A-D18B-C8EBF7A94E90}"/>
              </a:ext>
            </a:extLst>
          </p:cNvPr>
          <p:cNvSpPr txBox="1"/>
          <p:nvPr/>
        </p:nvSpPr>
        <p:spPr>
          <a:xfrm>
            <a:off x="614363" y="1439863"/>
            <a:ext cx="10998200" cy="86844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11</a:t>
            </a: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 </a:t>
            </a:r>
            <a:r>
              <a:rPr lang="sv-SE" dirty="0">
                <a:solidFill>
                  <a:srgbClr val="FFFFFF"/>
                </a:solidFill>
                <a:latin typeface="Stockholm Type Bold" pitchFamily="50" charset="0"/>
              </a:rPr>
              <a:t>Om du svarar nej </a:t>
            </a:r>
            <a:r>
              <a:rPr lang="sv-SE" dirty="0">
                <a:solidFill>
                  <a:srgbClr val="FFFFFF"/>
                </a:solidFill>
                <a:latin typeface="Stockholm Type Regular" pitchFamily="2" charset="77"/>
              </a:rPr>
              <a:t>på frågan om andra inkomster kan du fortsätta till nästa steg.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sv-SE" sz="1800" i="0" u="none" strike="noStrike" kern="1200" cap="none" spc="0" normalizeH="0" baseline="0" noProof="0" dirty="0">
                <a:ln>
                  <a:noFill/>
                </a:ln>
                <a:solidFill>
                  <a:srgbClr val="FFFFFF"/>
                </a:solidFill>
                <a:effectLst/>
                <a:uLnTx/>
                <a:uFillTx/>
                <a:latin typeface="Stockholm Type Regular" pitchFamily="2" charset="77"/>
                <a:ea typeface="+mn-ea"/>
                <a:cs typeface="+mn-cs"/>
              </a:rPr>
              <a:t>Om du har andra inkomster får du svara på följdfrågor. </a:t>
            </a:r>
          </a:p>
        </p:txBody>
      </p:sp>
      <p:pic>
        <p:nvPicPr>
          <p:cNvPr id="12" name="Bildobjekt 11" descr="En bild som visar text, skärmbild, Teckensnitt, Webbsida&#10;&#10;AI-genererat innehåll kan vara felaktigt.">
            <a:extLst>
              <a:ext uri="{FF2B5EF4-FFF2-40B4-BE49-F238E27FC236}">
                <a16:creationId xmlns:a16="http://schemas.microsoft.com/office/drawing/2014/main" id="{062A7575-7B4E-BB79-D058-2BCB66A28D11}"/>
              </a:ext>
            </a:extLst>
          </p:cNvPr>
          <p:cNvPicPr>
            <a:picLocks noChangeAspect="1"/>
          </p:cNvPicPr>
          <p:nvPr/>
        </p:nvPicPr>
        <p:blipFill>
          <a:blip r:embed="rId3"/>
          <a:srcRect t="35139" b="6902"/>
          <a:stretch/>
        </p:blipFill>
        <p:spPr>
          <a:xfrm>
            <a:off x="3431704" y="2407399"/>
            <a:ext cx="5709842" cy="4079274"/>
          </a:xfrm>
          <a:prstGeom prst="rect">
            <a:avLst/>
          </a:prstGeom>
        </p:spPr>
      </p:pic>
    </p:spTree>
    <p:extLst>
      <p:ext uri="{BB962C8B-B14F-4D97-AF65-F5344CB8AC3E}">
        <p14:creationId xmlns:p14="http://schemas.microsoft.com/office/powerpoint/2010/main" val="81867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23889" y="404664"/>
            <a:ext cx="10945808" cy="936000"/>
          </a:xfrm>
        </p:spPr>
        <p:txBody>
          <a:bodyPr/>
          <a:lstStyle/>
          <a:p>
            <a:r>
              <a:rPr lang="sv-SE" sz="5400" dirty="0">
                <a:solidFill>
                  <a:srgbClr val="FCBF0A"/>
                </a:solidFill>
                <a:latin typeface="Stockholm Type Bold" pitchFamily="2" charset="77"/>
              </a:rPr>
              <a:t>Granska ansökan</a:t>
            </a:r>
          </a:p>
        </p:txBody>
      </p:sp>
      <p:sp>
        <p:nvSpPr>
          <p:cNvPr id="6" name="textruta 5">
            <a:extLst>
              <a:ext uri="{FF2B5EF4-FFF2-40B4-BE49-F238E27FC236}">
                <a16:creationId xmlns:a16="http://schemas.microsoft.com/office/drawing/2014/main" id="{EFFEF811-41AB-187A-D18B-C8EBF7A94E90}"/>
              </a:ext>
            </a:extLst>
          </p:cNvPr>
          <p:cNvSpPr txBox="1"/>
          <p:nvPr/>
        </p:nvSpPr>
        <p:spPr>
          <a:xfrm>
            <a:off x="574081" y="1509854"/>
            <a:ext cx="5521919" cy="212032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12. I detta sista steg har du en sammanfattning av det du fyllt i. Kontrollera att uppgifterna är rätt. Kontrollera även dina kontaktuppgifter. </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sv-SE" sz="1800" i="0" u="none" strike="noStrike" kern="1200" cap="none" spc="0" normalizeH="0" baseline="0" noProof="0" dirty="0">
              <a:ln>
                <a:noFill/>
              </a:ln>
              <a:solidFill>
                <a:srgbClr val="FFFFFF"/>
              </a:solidFill>
              <a:effectLst/>
              <a:uLnTx/>
              <a:uFillTx/>
              <a:latin typeface="Stockholm Type Regular" pitchFamily="2" charset="77"/>
              <a:ea typeface="+mn-ea"/>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sv-SE" sz="1800" i="0" u="none" strike="noStrike" kern="1200" cap="none" spc="0" normalizeH="0" baseline="0" noProof="0" dirty="0">
                <a:ln>
                  <a:noFill/>
                </a:ln>
                <a:solidFill>
                  <a:srgbClr val="FFFFFF"/>
                </a:solidFill>
                <a:effectLst/>
                <a:uLnTx/>
                <a:uFillTx/>
                <a:latin typeface="Stockholm Type Regular" pitchFamily="2" charset="77"/>
                <a:ea typeface="+mn-ea"/>
                <a:cs typeface="+mn-cs"/>
              </a:rPr>
              <a:t>Klicka på </a:t>
            </a:r>
            <a:r>
              <a:rPr kumimoji="0" lang="sv-SE" sz="1800" i="0" u="none" strike="noStrike" kern="1200" cap="none" spc="0" normalizeH="0" baseline="0" noProof="0" dirty="0">
                <a:ln>
                  <a:noFill/>
                </a:ln>
                <a:solidFill>
                  <a:srgbClr val="FFFFFF"/>
                </a:solidFill>
                <a:effectLst/>
                <a:uLnTx/>
                <a:uFillTx/>
                <a:latin typeface="Stockholm Type Bold" pitchFamily="50" charset="0"/>
              </a:rPr>
              <a:t>Signera</a:t>
            </a:r>
            <a:r>
              <a:rPr kumimoji="0" lang="sv-SE" sz="1800" i="0" u="none" strike="noStrike" kern="1200" cap="none" spc="0" normalizeH="0" baseline="0" noProof="0" dirty="0">
                <a:ln>
                  <a:noFill/>
                </a:ln>
                <a:solidFill>
                  <a:srgbClr val="FFFFFF"/>
                </a:solidFill>
                <a:effectLst/>
                <a:uLnTx/>
                <a:uFillTx/>
                <a:latin typeface="Stockholm Type Regular" pitchFamily="2" charset="77"/>
                <a:ea typeface="+mn-ea"/>
                <a:cs typeface="+mn-cs"/>
              </a:rPr>
              <a:t> om allt stämmer. </a:t>
            </a:r>
          </a:p>
        </p:txBody>
      </p:sp>
      <p:pic>
        <p:nvPicPr>
          <p:cNvPr id="4" name="Bildobjekt 3" descr="En bild som visar text, skärmbild, Teckensnitt, nummer&#10;&#10;AI-genererat innehåll kan vara felaktigt.">
            <a:extLst>
              <a:ext uri="{FF2B5EF4-FFF2-40B4-BE49-F238E27FC236}">
                <a16:creationId xmlns:a16="http://schemas.microsoft.com/office/drawing/2014/main" id="{9E45D629-966D-F3E8-D67C-7CABE1F26660}"/>
              </a:ext>
            </a:extLst>
          </p:cNvPr>
          <p:cNvPicPr>
            <a:picLocks noChangeAspect="1"/>
          </p:cNvPicPr>
          <p:nvPr/>
        </p:nvPicPr>
        <p:blipFill>
          <a:blip r:embed="rId3"/>
          <a:srcRect r="33339"/>
          <a:stretch/>
        </p:blipFill>
        <p:spPr>
          <a:xfrm>
            <a:off x="7320136" y="-8271"/>
            <a:ext cx="3069267" cy="3284984"/>
          </a:xfrm>
          <a:prstGeom prst="rect">
            <a:avLst/>
          </a:prstGeom>
        </p:spPr>
      </p:pic>
      <p:pic>
        <p:nvPicPr>
          <p:cNvPr id="9" name="Bildobjekt 8" descr="En bild som visar text, skärmbild, Teckensnitt&#10;&#10;AI-genererat innehåll kan vara felaktigt.">
            <a:extLst>
              <a:ext uri="{FF2B5EF4-FFF2-40B4-BE49-F238E27FC236}">
                <a16:creationId xmlns:a16="http://schemas.microsoft.com/office/drawing/2014/main" id="{9291F6F2-9C20-57A2-AF48-05A0E2753AFF}"/>
              </a:ext>
            </a:extLst>
          </p:cNvPr>
          <p:cNvPicPr>
            <a:picLocks noChangeAspect="1"/>
          </p:cNvPicPr>
          <p:nvPr/>
        </p:nvPicPr>
        <p:blipFill>
          <a:blip r:embed="rId4"/>
          <a:srcRect t="55701"/>
          <a:stretch/>
        </p:blipFill>
        <p:spPr>
          <a:xfrm>
            <a:off x="643073" y="3706128"/>
            <a:ext cx="5010407" cy="2025469"/>
          </a:xfrm>
          <a:prstGeom prst="rect">
            <a:avLst/>
          </a:prstGeom>
        </p:spPr>
      </p:pic>
      <p:pic>
        <p:nvPicPr>
          <p:cNvPr id="5" name="Bildobjekt 4" descr="En bild som visar text, skärmbild, Teckensnitt&#10;&#10;AI-genererat innehåll kan vara felaktigt.">
            <a:extLst>
              <a:ext uri="{FF2B5EF4-FFF2-40B4-BE49-F238E27FC236}">
                <a16:creationId xmlns:a16="http://schemas.microsoft.com/office/drawing/2014/main" id="{7C5D882A-26CD-6060-407D-727617581F1C}"/>
              </a:ext>
            </a:extLst>
          </p:cNvPr>
          <p:cNvPicPr>
            <a:picLocks noChangeAspect="1"/>
          </p:cNvPicPr>
          <p:nvPr/>
        </p:nvPicPr>
        <p:blipFill>
          <a:blip r:embed="rId5"/>
          <a:srcRect r="18069"/>
          <a:stretch/>
        </p:blipFill>
        <p:spPr>
          <a:xfrm>
            <a:off x="7320135" y="3276713"/>
            <a:ext cx="3069267" cy="3581287"/>
          </a:xfrm>
          <a:prstGeom prst="rect">
            <a:avLst/>
          </a:prstGeom>
        </p:spPr>
      </p:pic>
    </p:spTree>
    <p:extLst>
      <p:ext uri="{BB962C8B-B14F-4D97-AF65-F5344CB8AC3E}">
        <p14:creationId xmlns:p14="http://schemas.microsoft.com/office/powerpoint/2010/main" val="310516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4363" y="462202"/>
            <a:ext cx="9837043" cy="2160240"/>
          </a:xfrm>
        </p:spPr>
        <p:txBody>
          <a:bodyPr/>
          <a:lstStyle/>
          <a:p>
            <a:pPr algn="ctr"/>
            <a:r>
              <a:rPr lang="sv-SE" sz="5400" dirty="0">
                <a:solidFill>
                  <a:srgbClr val="FCBF0A"/>
                </a:solidFill>
                <a:latin typeface="Stockholm Type Bold" pitchFamily="2" charset="77"/>
              </a:rPr>
              <a:t>Göra ändringar</a:t>
            </a:r>
          </a:p>
        </p:txBody>
      </p:sp>
      <p:sp>
        <p:nvSpPr>
          <p:cNvPr id="6" name="textruta 5">
            <a:extLst>
              <a:ext uri="{FF2B5EF4-FFF2-40B4-BE49-F238E27FC236}">
                <a16:creationId xmlns:a16="http://schemas.microsoft.com/office/drawing/2014/main" id="{EFFEF811-41AB-187A-D18B-C8EBF7A94E90}"/>
              </a:ext>
            </a:extLst>
          </p:cNvPr>
          <p:cNvSpPr txBox="1"/>
          <p:nvPr/>
        </p:nvSpPr>
        <p:spPr>
          <a:xfrm>
            <a:off x="623888" y="1542322"/>
            <a:ext cx="4392488" cy="12839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13. Du kan göra ändringar om uppgifterna är fel. Klicka på </a:t>
            </a:r>
            <a:r>
              <a:rPr kumimoji="0" lang="sv-SE" sz="1800" b="0" i="0" u="none" strike="noStrike" kern="1200" cap="none" spc="0" normalizeH="0" baseline="0" noProof="0" dirty="0">
                <a:ln>
                  <a:noFill/>
                </a:ln>
                <a:solidFill>
                  <a:srgbClr val="FFFFFF"/>
                </a:solidFill>
                <a:effectLst/>
                <a:uLnTx/>
                <a:uFillTx/>
                <a:latin typeface="Stockholm Type Bold" pitchFamily="50" charset="0"/>
              </a:rPr>
              <a:t>Gå tillbaka och ändra </a:t>
            </a:r>
            <a:r>
              <a:rPr kumimoji="0" lang="sv-SE" sz="1800" b="0" i="0" u="none" strike="noStrike" kern="1200" cap="none" spc="0" normalizeH="0" baseline="0" noProof="0" dirty="0">
                <a:ln>
                  <a:noFill/>
                </a:ln>
                <a:solidFill>
                  <a:srgbClr val="FFFFFF"/>
                </a:solidFill>
                <a:effectLst/>
                <a:uLnTx/>
                <a:uFillTx/>
                <a:latin typeface="Stockholm Type Regular" pitchFamily="50" charset="0"/>
              </a:rPr>
              <a:t>där du vill ändra. </a:t>
            </a:r>
            <a:endParaRPr kumimoji="0" lang="sv-SE" sz="1800" b="1" i="0" u="none" strike="noStrike" kern="1200" cap="none" spc="0" normalizeH="0" baseline="0" noProof="0" dirty="0">
              <a:ln>
                <a:noFill/>
              </a:ln>
              <a:solidFill>
                <a:srgbClr val="FFFFFF"/>
              </a:solidFill>
              <a:effectLst/>
              <a:uLnTx/>
              <a:uFillTx/>
              <a:latin typeface="Stockholm Type Regular" pitchFamily="50" charset="0"/>
            </a:endParaRPr>
          </a:p>
        </p:txBody>
      </p:sp>
      <p:pic>
        <p:nvPicPr>
          <p:cNvPr id="5" name="Bildobjekt 4">
            <a:extLst>
              <a:ext uri="{FF2B5EF4-FFF2-40B4-BE49-F238E27FC236}">
                <a16:creationId xmlns:a16="http://schemas.microsoft.com/office/drawing/2014/main" id="{F7195828-9AAB-4513-8F31-FA892F89AE96}"/>
              </a:ext>
              <a:ext uri="{C183D7F6-B498-43B3-948B-1728B52AA6E4}">
                <adec:decorative xmlns:adec="http://schemas.microsoft.com/office/drawing/2017/decorative" val="1"/>
              </a:ext>
            </a:extLst>
          </p:cNvPr>
          <p:cNvPicPr/>
          <p:nvPr/>
        </p:nvPicPr>
        <p:blipFill rotWithShape="1">
          <a:blip r:embed="rId3"/>
          <a:srcRect t="28312" r="17960"/>
          <a:stretch/>
        </p:blipFill>
        <p:spPr>
          <a:xfrm>
            <a:off x="6154731" y="1340768"/>
            <a:ext cx="2965606" cy="5369595"/>
          </a:xfrm>
          <a:prstGeom prst="rect">
            <a:avLst/>
          </a:prstGeom>
        </p:spPr>
      </p:pic>
      <p:sp>
        <p:nvSpPr>
          <p:cNvPr id="7" name="Ellips 6">
            <a:extLst>
              <a:ext uri="{FF2B5EF4-FFF2-40B4-BE49-F238E27FC236}">
                <a16:creationId xmlns:a16="http://schemas.microsoft.com/office/drawing/2014/main" id="{A28FC000-2308-4329-B45C-0BCCE394DDDF}"/>
              </a:ext>
            </a:extLst>
          </p:cNvPr>
          <p:cNvSpPr/>
          <p:nvPr/>
        </p:nvSpPr>
        <p:spPr>
          <a:xfrm>
            <a:off x="6240015" y="2184292"/>
            <a:ext cx="1224137"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Ellips 7">
            <a:extLst>
              <a:ext uri="{FF2B5EF4-FFF2-40B4-BE49-F238E27FC236}">
                <a16:creationId xmlns:a16="http://schemas.microsoft.com/office/drawing/2014/main" id="{FACC6836-83D0-4784-8323-E1E2DF40F676}"/>
              </a:ext>
            </a:extLst>
          </p:cNvPr>
          <p:cNvSpPr/>
          <p:nvPr/>
        </p:nvSpPr>
        <p:spPr>
          <a:xfrm>
            <a:off x="6222121" y="4797152"/>
            <a:ext cx="1224137"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Ellips 8">
            <a:extLst>
              <a:ext uri="{FF2B5EF4-FFF2-40B4-BE49-F238E27FC236}">
                <a16:creationId xmlns:a16="http://schemas.microsoft.com/office/drawing/2014/main" id="{6CBEB903-96C5-44B5-8776-847FA3043349}"/>
              </a:ext>
            </a:extLst>
          </p:cNvPr>
          <p:cNvSpPr/>
          <p:nvPr/>
        </p:nvSpPr>
        <p:spPr>
          <a:xfrm>
            <a:off x="6222120" y="6306953"/>
            <a:ext cx="1224137"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a:extLst>
              <a:ext uri="{FF2B5EF4-FFF2-40B4-BE49-F238E27FC236}">
                <a16:creationId xmlns:a16="http://schemas.microsoft.com/office/drawing/2014/main" id="{97505860-323A-47CE-A3CC-B0603332FA6E}"/>
              </a:ext>
            </a:extLst>
          </p:cNvPr>
          <p:cNvSpPr txBox="1"/>
          <p:nvPr/>
        </p:nvSpPr>
        <p:spPr>
          <a:xfrm>
            <a:off x="614363" y="4045973"/>
            <a:ext cx="4392488" cy="12893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När ändringen är gjord ska du klicka dig igenom alla stegen igen för att komma tillbaka till granskningen igen. </a:t>
            </a:r>
            <a:endParaRPr kumimoji="0" lang="sv-SE" sz="1800" b="1" i="0" u="none" strike="noStrike" kern="1200" cap="none" spc="0" normalizeH="0" baseline="0" noProof="0" dirty="0">
              <a:ln>
                <a:noFill/>
              </a:ln>
              <a:solidFill>
                <a:srgbClr val="FFFFFF"/>
              </a:solidFill>
              <a:effectLst/>
              <a:uLnTx/>
              <a:uFillTx/>
              <a:latin typeface="Stockholm Type Bold" pitchFamily="50" charset="0"/>
            </a:endParaRPr>
          </a:p>
        </p:txBody>
      </p:sp>
    </p:spTree>
    <p:extLst>
      <p:ext uri="{BB962C8B-B14F-4D97-AF65-F5344CB8AC3E}">
        <p14:creationId xmlns:p14="http://schemas.microsoft.com/office/powerpoint/2010/main" val="3896212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4363" y="462202"/>
            <a:ext cx="9837043" cy="2160240"/>
          </a:xfrm>
        </p:spPr>
        <p:txBody>
          <a:bodyPr/>
          <a:lstStyle/>
          <a:p>
            <a:pPr algn="ctr"/>
            <a:r>
              <a:rPr lang="sv-SE" sz="5400" dirty="0">
                <a:solidFill>
                  <a:srgbClr val="FCBF0A"/>
                </a:solidFill>
                <a:latin typeface="Stockholm Type Bold" pitchFamily="2" charset="77"/>
              </a:rPr>
              <a:t>Signera ansökan</a:t>
            </a:r>
          </a:p>
        </p:txBody>
      </p:sp>
      <p:sp>
        <p:nvSpPr>
          <p:cNvPr id="6" name="textruta 5">
            <a:extLst>
              <a:ext uri="{FF2B5EF4-FFF2-40B4-BE49-F238E27FC236}">
                <a16:creationId xmlns:a16="http://schemas.microsoft.com/office/drawing/2014/main" id="{EFFEF811-41AB-187A-D18B-C8EBF7A94E90}"/>
              </a:ext>
            </a:extLst>
          </p:cNvPr>
          <p:cNvSpPr txBox="1"/>
          <p:nvPr/>
        </p:nvSpPr>
        <p:spPr>
          <a:xfrm>
            <a:off x="623888" y="1642241"/>
            <a:ext cx="4392488" cy="253043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14. </a:t>
            </a:r>
            <a:r>
              <a:rPr lang="sv-SE" dirty="0">
                <a:solidFill>
                  <a:srgbClr val="FFFFFF"/>
                </a:solidFill>
                <a:latin typeface="Stockholm Type Regular" pitchFamily="2" charset="77"/>
              </a:rPr>
              <a:t>Om alla uppgifter i din ansökan stämmer ska du signera den. Se till att sätta kryss i rutan vid </a:t>
            </a:r>
            <a:r>
              <a:rPr lang="sv-SE" dirty="0">
                <a:solidFill>
                  <a:srgbClr val="FFFFFF"/>
                </a:solidFill>
                <a:latin typeface="Stockholm Type Bold" pitchFamily="50" charset="0"/>
              </a:rPr>
              <a:t>Underskrift</a:t>
            </a:r>
            <a:r>
              <a:rPr lang="sv-SE" dirty="0">
                <a:solidFill>
                  <a:srgbClr val="FFFFFF"/>
                </a:solidFill>
                <a:latin typeface="Stockholm Type Regular" pitchFamily="2" charset="77"/>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FFFFFF"/>
              </a:solidFill>
              <a:effectLst/>
              <a:uLnTx/>
              <a:uFillTx/>
              <a:latin typeface="Stockholm Type Regular" pitchFamily="2" charset="77"/>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sv-SE" b="1" dirty="0">
                <a:solidFill>
                  <a:srgbClr val="FFFFFF"/>
                </a:solidFill>
                <a:latin typeface="Stockholm Type Regular" pitchFamily="2" charset="77"/>
              </a:rPr>
              <a:t>Klicka på </a:t>
            </a:r>
            <a:r>
              <a:rPr lang="sv-SE" b="1" dirty="0">
                <a:solidFill>
                  <a:srgbClr val="FFFFFF"/>
                </a:solidFill>
                <a:latin typeface="Stockholm Type Bold" pitchFamily="50" charset="0"/>
              </a:rPr>
              <a:t>Signera</a:t>
            </a:r>
            <a:r>
              <a:rPr lang="sv-SE" b="1" dirty="0">
                <a:solidFill>
                  <a:srgbClr val="FFFFFF"/>
                </a:solidFill>
                <a:latin typeface="Stockholm Type Regular" pitchFamily="2" charset="77"/>
              </a:rPr>
              <a:t> för att skicka in din ansökan. </a:t>
            </a:r>
            <a:endParaRPr kumimoji="0" lang="sv-SE" sz="1800" b="1" i="0" u="none" strike="noStrike" kern="1200" cap="none" spc="0" normalizeH="0" baseline="0" noProof="0" dirty="0">
              <a:ln>
                <a:noFill/>
              </a:ln>
              <a:solidFill>
                <a:srgbClr val="FFFFFF"/>
              </a:solidFill>
              <a:effectLst/>
              <a:uLnTx/>
              <a:uFillTx/>
              <a:latin typeface="Stockholm Type Regular" pitchFamily="50" charset="0"/>
            </a:endParaRPr>
          </a:p>
        </p:txBody>
      </p:sp>
      <p:pic>
        <p:nvPicPr>
          <p:cNvPr id="11" name="Bildobjekt 10">
            <a:extLst>
              <a:ext uri="{FF2B5EF4-FFF2-40B4-BE49-F238E27FC236}">
                <a16:creationId xmlns:a16="http://schemas.microsoft.com/office/drawing/2014/main" id="{8E22411B-D9E9-4299-86CA-FA01D16F58A8}"/>
              </a:ext>
              <a:ext uri="{C183D7F6-B498-43B3-948B-1728B52AA6E4}">
                <adec:decorative xmlns:adec="http://schemas.microsoft.com/office/drawing/2017/decorative" val="1"/>
              </a:ext>
            </a:extLst>
          </p:cNvPr>
          <p:cNvPicPr/>
          <p:nvPr/>
        </p:nvPicPr>
        <p:blipFill rotWithShape="1">
          <a:blip r:embed="rId3"/>
          <a:srcRect t="70071"/>
          <a:stretch/>
        </p:blipFill>
        <p:spPr>
          <a:xfrm>
            <a:off x="6312024" y="1750820"/>
            <a:ext cx="4392488" cy="2484739"/>
          </a:xfrm>
          <a:prstGeom prst="rect">
            <a:avLst/>
          </a:prstGeom>
        </p:spPr>
      </p:pic>
      <p:sp>
        <p:nvSpPr>
          <p:cNvPr id="9" name="Ellips 8">
            <a:extLst>
              <a:ext uri="{FF2B5EF4-FFF2-40B4-BE49-F238E27FC236}">
                <a16:creationId xmlns:a16="http://schemas.microsoft.com/office/drawing/2014/main" id="{6CBEB903-96C5-44B5-8776-847FA3043349}"/>
              </a:ext>
            </a:extLst>
          </p:cNvPr>
          <p:cNvSpPr/>
          <p:nvPr/>
        </p:nvSpPr>
        <p:spPr>
          <a:xfrm>
            <a:off x="6456040" y="3761673"/>
            <a:ext cx="1224137"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Ellips 11">
            <a:extLst>
              <a:ext uri="{FF2B5EF4-FFF2-40B4-BE49-F238E27FC236}">
                <a16:creationId xmlns:a16="http://schemas.microsoft.com/office/drawing/2014/main" id="{3C14CEC6-500B-4F23-9B76-4CE9CE5261AF}"/>
              </a:ext>
            </a:extLst>
          </p:cNvPr>
          <p:cNvSpPr/>
          <p:nvPr/>
        </p:nvSpPr>
        <p:spPr>
          <a:xfrm>
            <a:off x="6456041" y="2753907"/>
            <a:ext cx="432048"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44274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5485311" cy="936000"/>
          </a:xfrm>
        </p:spPr>
        <p:txBody>
          <a:bodyPr/>
          <a:lstStyle/>
          <a:p>
            <a:pPr algn="ctr"/>
            <a:r>
              <a:rPr lang="sv-SE" sz="5400" dirty="0">
                <a:solidFill>
                  <a:srgbClr val="FCBF0A"/>
                </a:solidFill>
                <a:latin typeface="Stockholm Type Bold" pitchFamily="2" charset="77"/>
              </a:rPr>
              <a:t>Kvittens</a:t>
            </a:r>
          </a:p>
        </p:txBody>
      </p:sp>
      <p:sp>
        <p:nvSpPr>
          <p:cNvPr id="6" name="textruta 5">
            <a:extLst>
              <a:ext uri="{FF2B5EF4-FFF2-40B4-BE49-F238E27FC236}">
                <a16:creationId xmlns:a16="http://schemas.microsoft.com/office/drawing/2014/main" id="{EFFEF811-41AB-187A-D18B-C8EBF7A94E90}"/>
              </a:ext>
            </a:extLst>
          </p:cNvPr>
          <p:cNvSpPr txBox="1"/>
          <p:nvPr/>
        </p:nvSpPr>
        <p:spPr>
          <a:xfrm>
            <a:off x="703556" y="1628800"/>
            <a:ext cx="4176464" cy="16994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Kvittens innebär att din ansökan har skickats. Här får du information om vad som kommer hända och en kopia av din ansökan. </a:t>
            </a: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pic>
        <p:nvPicPr>
          <p:cNvPr id="7" name="Bildobjekt 6">
            <a:extLst>
              <a:ext uri="{FF2B5EF4-FFF2-40B4-BE49-F238E27FC236}">
                <a16:creationId xmlns:a16="http://schemas.microsoft.com/office/drawing/2014/main" id="{A6A63583-5E7A-4BCA-98AB-6C69CA15C908}"/>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6456040" y="404664"/>
            <a:ext cx="3058102" cy="6251575"/>
          </a:xfrm>
          <a:prstGeom prst="rect">
            <a:avLst/>
          </a:prstGeom>
        </p:spPr>
      </p:pic>
    </p:spTree>
    <p:extLst>
      <p:ext uri="{BB962C8B-B14F-4D97-AF65-F5344CB8AC3E}">
        <p14:creationId xmlns:p14="http://schemas.microsoft.com/office/powerpoint/2010/main" val="237116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Öppna webbläsaren</a:t>
            </a:r>
          </a:p>
        </p:txBody>
      </p:sp>
      <p:sp>
        <p:nvSpPr>
          <p:cNvPr id="6" name="textruta 5">
            <a:extLst>
              <a:ext uri="{FF2B5EF4-FFF2-40B4-BE49-F238E27FC236}">
                <a16:creationId xmlns:a16="http://schemas.microsoft.com/office/drawing/2014/main" id="{EFFEF811-41AB-187A-D18B-C8EBF7A94E90}"/>
              </a:ext>
            </a:extLst>
          </p:cNvPr>
          <p:cNvSpPr txBox="1"/>
          <p:nvPr/>
        </p:nvSpPr>
        <p:spPr>
          <a:xfrm>
            <a:off x="2279576" y="1196752"/>
            <a:ext cx="8047588" cy="556819"/>
          </a:xfrm>
          <a:prstGeom prst="rect">
            <a:avLst/>
          </a:prstGeom>
          <a:noFill/>
        </p:spPr>
        <p:txBody>
          <a:bodyPr wrap="none" rtlCol="0">
            <a:spAutoFit/>
          </a:bodyPr>
          <a:lstStyle/>
          <a:p>
            <a:pPr>
              <a:lnSpc>
                <a:spcPct val="200000"/>
              </a:lnSpc>
            </a:pPr>
            <a:r>
              <a:rPr lang="sv-SE" dirty="0">
                <a:solidFill>
                  <a:schemeClr val="bg1"/>
                </a:solidFill>
                <a:latin typeface="Stockholm Type Regular" pitchFamily="2" charset="77"/>
              </a:rPr>
              <a:t>1. Öppna en webbläsare, exempelvis Microsoft </a:t>
            </a:r>
            <a:r>
              <a:rPr lang="sv-SE" dirty="0" err="1">
                <a:solidFill>
                  <a:schemeClr val="bg1"/>
                </a:solidFill>
                <a:latin typeface="Stockholm Type Regular" pitchFamily="2" charset="77"/>
              </a:rPr>
              <a:t>Edge</a:t>
            </a:r>
            <a:r>
              <a:rPr lang="sv-SE" dirty="0">
                <a:solidFill>
                  <a:schemeClr val="bg1"/>
                </a:solidFill>
                <a:latin typeface="Stockholm Type Regular" pitchFamily="2" charset="77"/>
              </a:rPr>
              <a:t> eller Google </a:t>
            </a:r>
            <a:r>
              <a:rPr lang="sv-SE" dirty="0" err="1">
                <a:solidFill>
                  <a:schemeClr val="bg1"/>
                </a:solidFill>
                <a:latin typeface="Stockholm Type Regular" pitchFamily="2" charset="77"/>
              </a:rPr>
              <a:t>Chrome</a:t>
            </a:r>
            <a:r>
              <a:rPr lang="sv-SE" dirty="0">
                <a:solidFill>
                  <a:schemeClr val="bg1"/>
                </a:solidFill>
                <a:latin typeface="Stockholm Type Regular" pitchFamily="2" charset="77"/>
              </a:rPr>
              <a:t>. </a:t>
            </a:r>
          </a:p>
        </p:txBody>
      </p:sp>
      <p:pic>
        <p:nvPicPr>
          <p:cNvPr id="5" name="Bildobjekt 4">
            <a:extLst>
              <a:ext uri="{FF2B5EF4-FFF2-40B4-BE49-F238E27FC236}">
                <a16:creationId xmlns:a16="http://schemas.microsoft.com/office/drawing/2014/main" id="{9A9A1863-A7FE-4351-B37B-C92C82525A6A}"/>
              </a:ext>
            </a:extLst>
          </p:cNvPr>
          <p:cNvPicPr>
            <a:picLocks noChangeAspect="1"/>
          </p:cNvPicPr>
          <p:nvPr/>
        </p:nvPicPr>
        <p:blipFill>
          <a:blip r:embed="rId2"/>
          <a:stretch>
            <a:fillRect/>
          </a:stretch>
        </p:blipFill>
        <p:spPr>
          <a:xfrm>
            <a:off x="3503712" y="1916833"/>
            <a:ext cx="5420564" cy="4454884"/>
          </a:xfrm>
          <a:prstGeom prst="rect">
            <a:avLst/>
          </a:prstGeom>
        </p:spPr>
      </p:pic>
      <p:sp>
        <p:nvSpPr>
          <p:cNvPr id="7" name="Ellips 6">
            <a:extLst>
              <a:ext uri="{FF2B5EF4-FFF2-40B4-BE49-F238E27FC236}">
                <a16:creationId xmlns:a16="http://schemas.microsoft.com/office/drawing/2014/main" id="{F45923C4-5D22-4BB8-B3E0-E0126C983520}"/>
              </a:ext>
            </a:extLst>
          </p:cNvPr>
          <p:cNvSpPr/>
          <p:nvPr/>
        </p:nvSpPr>
        <p:spPr>
          <a:xfrm>
            <a:off x="3359696" y="2393503"/>
            <a:ext cx="792088"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5223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Fyll i webbadressen</a:t>
            </a:r>
          </a:p>
        </p:txBody>
      </p:sp>
      <p:sp>
        <p:nvSpPr>
          <p:cNvPr id="6" name="textruta 5">
            <a:extLst>
              <a:ext uri="{FF2B5EF4-FFF2-40B4-BE49-F238E27FC236}">
                <a16:creationId xmlns:a16="http://schemas.microsoft.com/office/drawing/2014/main" id="{EFFEF811-41AB-187A-D18B-C8EBF7A94E90}"/>
              </a:ext>
            </a:extLst>
          </p:cNvPr>
          <p:cNvSpPr txBox="1"/>
          <p:nvPr/>
        </p:nvSpPr>
        <p:spPr>
          <a:xfrm>
            <a:off x="1487488" y="1412672"/>
            <a:ext cx="9577064" cy="452945"/>
          </a:xfrm>
          <a:prstGeom prst="rect">
            <a:avLst/>
          </a:prstGeom>
          <a:noFill/>
        </p:spPr>
        <p:txBody>
          <a:bodyPr wrap="square" rtlCol="0">
            <a:spAutoFit/>
          </a:bodyPr>
          <a:lstStyle/>
          <a:p>
            <a:pPr>
              <a:lnSpc>
                <a:spcPct val="150000"/>
              </a:lnSpc>
            </a:pPr>
            <a:r>
              <a:rPr lang="sv-SE" dirty="0">
                <a:solidFill>
                  <a:schemeClr val="bg1"/>
                </a:solidFill>
                <a:latin typeface="Stockholm Type Regular" pitchFamily="2" charset="77"/>
              </a:rPr>
              <a:t>2. Fyll i Försäkringskassans webbadress: </a:t>
            </a:r>
            <a:r>
              <a:rPr lang="sv-SE" dirty="0">
                <a:solidFill>
                  <a:srgbClr val="FCBF0A"/>
                </a:solidFill>
                <a:latin typeface="Stockholm Type Regular" pitchFamily="2" charset="77"/>
                <a:hlinkClick r:id="rId2">
                  <a:extLst>
                    <a:ext uri="{A12FA001-AC4F-418D-AE19-62706E023703}">
                      <ahyp:hlinkClr xmlns:ahyp="http://schemas.microsoft.com/office/drawing/2018/hyperlinkcolor" val="tx"/>
                    </a:ext>
                  </a:extLst>
                </a:hlinkClick>
              </a:rPr>
              <a:t>www.forsakringskassan.se</a:t>
            </a:r>
            <a:endParaRPr lang="sv-SE" dirty="0">
              <a:solidFill>
                <a:srgbClr val="FCBF0A"/>
              </a:solidFill>
              <a:latin typeface="Stockholm Type Regular" pitchFamily="2" charset="77"/>
            </a:endParaRPr>
          </a:p>
        </p:txBody>
      </p:sp>
      <p:pic>
        <p:nvPicPr>
          <p:cNvPr id="4" name="Bildobjekt 3">
            <a:extLst>
              <a:ext uri="{FF2B5EF4-FFF2-40B4-BE49-F238E27FC236}">
                <a16:creationId xmlns:a16="http://schemas.microsoft.com/office/drawing/2014/main" id="{E11809E9-791F-4A1C-8CAB-6F4675470968}"/>
              </a:ext>
            </a:extLst>
          </p:cNvPr>
          <p:cNvPicPr>
            <a:picLocks noChangeAspect="1"/>
          </p:cNvPicPr>
          <p:nvPr/>
        </p:nvPicPr>
        <p:blipFill>
          <a:blip r:embed="rId3"/>
          <a:stretch>
            <a:fillRect/>
          </a:stretch>
        </p:blipFill>
        <p:spPr>
          <a:xfrm>
            <a:off x="1584176" y="2060848"/>
            <a:ext cx="9383688" cy="3491605"/>
          </a:xfrm>
          <a:prstGeom prst="rect">
            <a:avLst/>
          </a:prstGeom>
        </p:spPr>
      </p:pic>
      <p:sp>
        <p:nvSpPr>
          <p:cNvPr id="12" name="Ellips 11">
            <a:extLst>
              <a:ext uri="{FF2B5EF4-FFF2-40B4-BE49-F238E27FC236}">
                <a16:creationId xmlns:a16="http://schemas.microsoft.com/office/drawing/2014/main" id="{E924E76C-BF90-421E-A8A5-6F5829854B10}"/>
              </a:ext>
            </a:extLst>
          </p:cNvPr>
          <p:cNvSpPr/>
          <p:nvPr/>
        </p:nvSpPr>
        <p:spPr>
          <a:xfrm>
            <a:off x="1919536" y="2132856"/>
            <a:ext cx="2188059" cy="7468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0214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6496" y="2348880"/>
            <a:ext cx="10959008" cy="936000"/>
          </a:xfrm>
        </p:spPr>
        <p:txBody>
          <a:bodyPr/>
          <a:lstStyle/>
          <a:p>
            <a:pPr algn="ctr"/>
            <a:r>
              <a:rPr lang="sv-SE" sz="5400" dirty="0">
                <a:latin typeface="Stockholm Type Regular" pitchFamily="2" charset="77"/>
              </a:rPr>
              <a:t>Börja med att</a:t>
            </a:r>
            <a:br>
              <a:rPr lang="sv-SE" sz="5400" b="0" dirty="0">
                <a:latin typeface="Stockholm Type Regular" pitchFamily="2" charset="77"/>
              </a:rPr>
            </a:br>
            <a:r>
              <a:rPr lang="sv-SE" sz="5400" dirty="0">
                <a:solidFill>
                  <a:srgbClr val="FCBF0A"/>
                </a:solidFill>
                <a:latin typeface="Stockholm Type Bold" pitchFamily="2" charset="77"/>
              </a:rPr>
              <a:t>logga in</a:t>
            </a:r>
            <a:br>
              <a:rPr lang="sv-SE" sz="5400" b="0" dirty="0">
                <a:latin typeface="Stockholm Type Regular" pitchFamily="2" charset="77"/>
              </a:rPr>
            </a:br>
            <a:endParaRPr lang="sv-SE" sz="5400" b="0" dirty="0">
              <a:latin typeface="Stockholm Type Regular" pitchFamily="2" charset="77"/>
            </a:endParaRPr>
          </a:p>
        </p:txBody>
      </p:sp>
    </p:spTree>
    <p:extLst>
      <p:ext uri="{BB962C8B-B14F-4D97-AF65-F5344CB8AC3E}">
        <p14:creationId xmlns:p14="http://schemas.microsoft.com/office/powerpoint/2010/main" val="186230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Logga in</a:t>
            </a:r>
          </a:p>
        </p:txBody>
      </p:sp>
      <p:sp>
        <p:nvSpPr>
          <p:cNvPr id="6" name="textruta 5">
            <a:extLst>
              <a:ext uri="{FF2B5EF4-FFF2-40B4-BE49-F238E27FC236}">
                <a16:creationId xmlns:a16="http://schemas.microsoft.com/office/drawing/2014/main" id="{EFFEF811-41AB-187A-D18B-C8EBF7A94E90}"/>
              </a:ext>
            </a:extLst>
          </p:cNvPr>
          <p:cNvSpPr txBox="1"/>
          <p:nvPr/>
        </p:nvSpPr>
        <p:spPr>
          <a:xfrm>
            <a:off x="4871864" y="1360013"/>
            <a:ext cx="2339679" cy="556819"/>
          </a:xfrm>
          <a:prstGeom prst="rect">
            <a:avLst/>
          </a:prstGeom>
          <a:noFill/>
        </p:spPr>
        <p:txBody>
          <a:bodyPr wrap="none" rtlCol="0">
            <a:spAutoFit/>
          </a:bodyPr>
          <a:lstStyle/>
          <a:p>
            <a:pPr>
              <a:lnSpc>
                <a:spcPct val="200000"/>
              </a:lnSpc>
            </a:pPr>
            <a:r>
              <a:rPr lang="sv-SE" dirty="0">
                <a:solidFill>
                  <a:schemeClr val="bg1"/>
                </a:solidFill>
                <a:latin typeface="Stockholm Type Regular" pitchFamily="2" charset="77"/>
              </a:rPr>
              <a:t>3. Tryck på </a:t>
            </a:r>
            <a:r>
              <a:rPr lang="sv-SE" b="1" dirty="0">
                <a:solidFill>
                  <a:schemeClr val="bg1"/>
                </a:solidFill>
                <a:latin typeface="Stockholm Type Regular" pitchFamily="2" charset="77"/>
              </a:rPr>
              <a:t>Logga in</a:t>
            </a:r>
          </a:p>
        </p:txBody>
      </p:sp>
      <p:pic>
        <p:nvPicPr>
          <p:cNvPr id="5" name="Bildobjekt 4">
            <a:extLst>
              <a:ext uri="{FF2B5EF4-FFF2-40B4-BE49-F238E27FC236}">
                <a16:creationId xmlns:a16="http://schemas.microsoft.com/office/drawing/2014/main" id="{66B06ED1-BFA4-427D-BB76-C576182B51D5}"/>
              </a:ext>
            </a:extLst>
          </p:cNvPr>
          <p:cNvPicPr>
            <a:picLocks noChangeAspect="1"/>
          </p:cNvPicPr>
          <p:nvPr/>
        </p:nvPicPr>
        <p:blipFill>
          <a:blip r:embed="rId2"/>
          <a:stretch>
            <a:fillRect/>
          </a:stretch>
        </p:blipFill>
        <p:spPr>
          <a:xfrm>
            <a:off x="2279576" y="2060848"/>
            <a:ext cx="7370439" cy="4261728"/>
          </a:xfrm>
          <a:prstGeom prst="rect">
            <a:avLst/>
          </a:prstGeom>
        </p:spPr>
      </p:pic>
      <p:sp>
        <p:nvSpPr>
          <p:cNvPr id="8" name="Ellips 7">
            <a:extLst>
              <a:ext uri="{FF2B5EF4-FFF2-40B4-BE49-F238E27FC236}">
                <a16:creationId xmlns:a16="http://schemas.microsoft.com/office/drawing/2014/main" id="{ACE248EC-88CF-40FB-9114-31F861642409}"/>
              </a:ext>
            </a:extLst>
          </p:cNvPr>
          <p:cNvSpPr/>
          <p:nvPr/>
        </p:nvSpPr>
        <p:spPr>
          <a:xfrm>
            <a:off x="7968208" y="2348880"/>
            <a:ext cx="792088" cy="387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76308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Logga in med bank-id</a:t>
            </a:r>
          </a:p>
        </p:txBody>
      </p:sp>
      <p:sp>
        <p:nvSpPr>
          <p:cNvPr id="6" name="textruta 5">
            <a:extLst>
              <a:ext uri="{FF2B5EF4-FFF2-40B4-BE49-F238E27FC236}">
                <a16:creationId xmlns:a16="http://schemas.microsoft.com/office/drawing/2014/main" id="{EFFEF811-41AB-187A-D18B-C8EBF7A94E90}"/>
              </a:ext>
            </a:extLst>
          </p:cNvPr>
          <p:cNvSpPr txBox="1"/>
          <p:nvPr/>
        </p:nvSpPr>
        <p:spPr>
          <a:xfrm>
            <a:off x="2887232" y="1215997"/>
            <a:ext cx="6059223" cy="556819"/>
          </a:xfrm>
          <a:prstGeom prst="rect">
            <a:avLst/>
          </a:prstGeom>
          <a:noFill/>
        </p:spPr>
        <p:txBody>
          <a:bodyPr wrap="none" rtlCol="0">
            <a:spAutoFit/>
          </a:bodyPr>
          <a:lstStyle/>
          <a:p>
            <a:pPr>
              <a:lnSpc>
                <a:spcPct val="200000"/>
              </a:lnSpc>
            </a:pPr>
            <a:r>
              <a:rPr lang="sv-SE" dirty="0">
                <a:solidFill>
                  <a:schemeClr val="bg1"/>
                </a:solidFill>
                <a:latin typeface="Stockholm Type Regular" pitchFamily="2" charset="77"/>
              </a:rPr>
              <a:t>4. Välj logga in som </a:t>
            </a:r>
            <a:r>
              <a:rPr lang="sv-SE" b="1" dirty="0">
                <a:solidFill>
                  <a:schemeClr val="bg1"/>
                </a:solidFill>
                <a:latin typeface="Stockholm Type Regular" pitchFamily="2" charset="77"/>
              </a:rPr>
              <a:t>Privatperson</a:t>
            </a:r>
            <a:r>
              <a:rPr lang="sv-SE" dirty="0">
                <a:solidFill>
                  <a:schemeClr val="bg1"/>
                </a:solidFill>
                <a:latin typeface="Stockholm Type Regular" pitchFamily="2" charset="77"/>
              </a:rPr>
              <a:t> och tryck på </a:t>
            </a:r>
            <a:r>
              <a:rPr lang="sv-SE" b="1" dirty="0">
                <a:solidFill>
                  <a:schemeClr val="bg1"/>
                </a:solidFill>
                <a:latin typeface="Stockholm Type Regular" pitchFamily="2" charset="77"/>
              </a:rPr>
              <a:t>Bank-id.</a:t>
            </a:r>
          </a:p>
        </p:txBody>
      </p:sp>
      <p:pic>
        <p:nvPicPr>
          <p:cNvPr id="8" name="Bildobjekt 7">
            <a:extLst>
              <a:ext uri="{FF2B5EF4-FFF2-40B4-BE49-F238E27FC236}">
                <a16:creationId xmlns:a16="http://schemas.microsoft.com/office/drawing/2014/main" id="{761E5045-E8C6-485B-B9CA-757774C8335C}"/>
              </a:ext>
            </a:extLst>
          </p:cNvPr>
          <p:cNvPicPr>
            <a:picLocks noChangeAspect="1"/>
          </p:cNvPicPr>
          <p:nvPr/>
        </p:nvPicPr>
        <p:blipFill>
          <a:blip r:embed="rId3"/>
          <a:stretch>
            <a:fillRect/>
          </a:stretch>
        </p:blipFill>
        <p:spPr>
          <a:xfrm>
            <a:off x="3273381" y="1988840"/>
            <a:ext cx="4853732" cy="3898580"/>
          </a:xfrm>
          <a:prstGeom prst="rect">
            <a:avLst/>
          </a:prstGeom>
        </p:spPr>
      </p:pic>
      <p:sp>
        <p:nvSpPr>
          <p:cNvPr id="9" name="Ellips 8">
            <a:extLst>
              <a:ext uri="{FF2B5EF4-FFF2-40B4-BE49-F238E27FC236}">
                <a16:creationId xmlns:a16="http://schemas.microsoft.com/office/drawing/2014/main" id="{81C767E5-D6BB-4C2F-85B9-9F4580DD1094}"/>
              </a:ext>
            </a:extLst>
          </p:cNvPr>
          <p:cNvSpPr/>
          <p:nvPr/>
        </p:nvSpPr>
        <p:spPr>
          <a:xfrm>
            <a:off x="3512188" y="3643130"/>
            <a:ext cx="2188059" cy="2090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56338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2423592" y="1628800"/>
            <a:ext cx="6205391" cy="1008112"/>
          </a:xfrm>
        </p:spPr>
        <p:txBody>
          <a:bodyPr/>
          <a:lstStyle/>
          <a:p>
            <a:r>
              <a:rPr lang="sv-SE" sz="5400" dirty="0">
                <a:solidFill>
                  <a:srgbClr val="FCBF0A"/>
                </a:solidFill>
                <a:latin typeface="Stockholm Type Bold" pitchFamily="2" charset="77"/>
              </a:rPr>
              <a:t>Skanna QR-kod</a:t>
            </a:r>
          </a:p>
        </p:txBody>
      </p:sp>
      <p:sp>
        <p:nvSpPr>
          <p:cNvPr id="6" name="textruta 5">
            <a:extLst>
              <a:ext uri="{FF2B5EF4-FFF2-40B4-BE49-F238E27FC236}">
                <a16:creationId xmlns:a16="http://schemas.microsoft.com/office/drawing/2014/main" id="{EFFEF811-41AB-187A-D18B-C8EBF7A94E90}"/>
              </a:ext>
            </a:extLst>
          </p:cNvPr>
          <p:cNvSpPr txBox="1"/>
          <p:nvPr/>
        </p:nvSpPr>
        <p:spPr>
          <a:xfrm>
            <a:off x="2414288" y="2579280"/>
            <a:ext cx="5040560" cy="16994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dirty="0">
                <a:solidFill>
                  <a:srgbClr val="FFFFFF"/>
                </a:solidFill>
                <a:latin typeface="Stockholm Type Regular" pitchFamily="2" charset="77"/>
              </a:rPr>
              <a:t>5</a:t>
            </a: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 Om du vill logga in med mobilt bank-id klicka </a:t>
            </a:r>
            <a:r>
              <a:rPr kumimoji="0" lang="sv-SE" sz="1800" b="1" i="0" u="none" strike="noStrike" kern="1200" cap="none" spc="0" normalizeH="0" baseline="0" noProof="0" dirty="0" err="1">
                <a:ln>
                  <a:noFill/>
                </a:ln>
                <a:solidFill>
                  <a:srgbClr val="FFFFFF"/>
                </a:solidFill>
                <a:effectLst/>
                <a:uLnTx/>
                <a:uFillTx/>
                <a:latin typeface="Stockholm Type Regular" pitchFamily="2" charset="77"/>
                <a:ea typeface="+mn-ea"/>
                <a:cs typeface="+mn-cs"/>
              </a:rPr>
              <a:t>BankID</a:t>
            </a:r>
            <a:r>
              <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rPr>
              <a:t> med QR-kod </a:t>
            </a: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på skärmen. Öppna sedan ditt mobila bank-id på telefonen och tryck </a:t>
            </a:r>
            <a:r>
              <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rPr>
              <a:t>Skanna QR-kod</a:t>
            </a: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a:t>
            </a: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pic>
        <p:nvPicPr>
          <p:cNvPr id="5" name="Bildobjekt 4">
            <a:extLst>
              <a:ext uri="{FF2B5EF4-FFF2-40B4-BE49-F238E27FC236}">
                <a16:creationId xmlns:a16="http://schemas.microsoft.com/office/drawing/2014/main" id="{9781514A-3932-4660-B7AC-512876B31850}"/>
              </a:ext>
            </a:extLst>
          </p:cNvPr>
          <p:cNvPicPr>
            <a:picLocks noChangeAspect="1"/>
          </p:cNvPicPr>
          <p:nvPr/>
        </p:nvPicPr>
        <p:blipFill>
          <a:blip r:embed="rId3"/>
          <a:srcRect l="40791"/>
          <a:stretch/>
        </p:blipFill>
        <p:spPr>
          <a:xfrm>
            <a:off x="6816080" y="836712"/>
            <a:ext cx="5328592" cy="5256584"/>
          </a:xfrm>
          <a:prstGeom prst="rect">
            <a:avLst/>
          </a:prstGeom>
        </p:spPr>
      </p:pic>
    </p:spTree>
    <p:extLst>
      <p:ext uri="{BB962C8B-B14F-4D97-AF65-F5344CB8AC3E}">
        <p14:creationId xmlns:p14="http://schemas.microsoft.com/office/powerpoint/2010/main" val="375015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452D7-33F3-8E00-E693-D774D6E006D5}"/>
              </a:ext>
            </a:extLst>
          </p:cNvPr>
          <p:cNvSpPr>
            <a:spLocks noGrp="1"/>
          </p:cNvSpPr>
          <p:nvPr>
            <p:ph type="title"/>
          </p:nvPr>
        </p:nvSpPr>
        <p:spPr>
          <a:xfrm>
            <a:off x="610689" y="404664"/>
            <a:ext cx="10959008" cy="936000"/>
          </a:xfrm>
        </p:spPr>
        <p:txBody>
          <a:bodyPr/>
          <a:lstStyle/>
          <a:p>
            <a:pPr algn="ctr"/>
            <a:r>
              <a:rPr lang="sv-SE" sz="5400" dirty="0">
                <a:solidFill>
                  <a:srgbClr val="FCBF0A"/>
                </a:solidFill>
                <a:latin typeface="Stockholm Type Bold" pitchFamily="2" charset="77"/>
              </a:rPr>
              <a:t>Håll telefonen mot QR-kod</a:t>
            </a:r>
          </a:p>
        </p:txBody>
      </p:sp>
      <p:sp>
        <p:nvSpPr>
          <p:cNvPr id="6" name="textruta 5">
            <a:extLst>
              <a:ext uri="{FF2B5EF4-FFF2-40B4-BE49-F238E27FC236}">
                <a16:creationId xmlns:a16="http://schemas.microsoft.com/office/drawing/2014/main" id="{EFFEF811-41AB-187A-D18B-C8EBF7A94E90}"/>
              </a:ext>
            </a:extLst>
          </p:cNvPr>
          <p:cNvSpPr txBox="1"/>
          <p:nvPr/>
        </p:nvSpPr>
        <p:spPr>
          <a:xfrm>
            <a:off x="2495600" y="1340768"/>
            <a:ext cx="6460615" cy="556819"/>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sv-SE" dirty="0">
                <a:solidFill>
                  <a:srgbClr val="FFFFFF"/>
                </a:solidFill>
                <a:latin typeface="Stockholm Type Regular" pitchFamily="2" charset="77"/>
              </a:rPr>
              <a:t>6</a:t>
            </a:r>
            <a:r>
              <a:rPr kumimoji="0" lang="sv-SE" sz="1800" b="0" i="0" u="none" strike="noStrike" kern="1200" cap="none" spc="0" normalizeH="0" baseline="0" noProof="0" dirty="0">
                <a:ln>
                  <a:noFill/>
                </a:ln>
                <a:solidFill>
                  <a:srgbClr val="FFFFFF"/>
                </a:solidFill>
                <a:effectLst/>
                <a:uLnTx/>
                <a:uFillTx/>
                <a:latin typeface="Stockholm Type Regular" pitchFamily="2" charset="77"/>
                <a:ea typeface="+mn-ea"/>
                <a:cs typeface="+mn-cs"/>
              </a:rPr>
              <a:t>. Håll telefonen mot QR-koden, slå in din kod och bekräfta.</a:t>
            </a:r>
            <a:endParaRPr kumimoji="0" lang="sv-SE" sz="1800" b="1" i="0" u="none" strike="noStrike" kern="1200" cap="none" spc="0" normalizeH="0" baseline="0" noProof="0" dirty="0">
              <a:ln>
                <a:noFill/>
              </a:ln>
              <a:solidFill>
                <a:srgbClr val="FFFFFF"/>
              </a:solidFill>
              <a:effectLst/>
              <a:uLnTx/>
              <a:uFillTx/>
              <a:latin typeface="Stockholm Type Regular" pitchFamily="2" charset="77"/>
              <a:ea typeface="+mn-ea"/>
              <a:cs typeface="+mn-cs"/>
            </a:endParaRPr>
          </a:p>
        </p:txBody>
      </p:sp>
      <p:pic>
        <p:nvPicPr>
          <p:cNvPr id="5" name="Bildobjekt 4">
            <a:extLst>
              <a:ext uri="{FF2B5EF4-FFF2-40B4-BE49-F238E27FC236}">
                <a16:creationId xmlns:a16="http://schemas.microsoft.com/office/drawing/2014/main" id="{02C2DD09-F422-4F2D-96A1-33A5115B535A}"/>
              </a:ext>
            </a:extLst>
          </p:cNvPr>
          <p:cNvPicPr>
            <a:picLocks noChangeAspect="1"/>
          </p:cNvPicPr>
          <p:nvPr/>
        </p:nvPicPr>
        <p:blipFill>
          <a:blip r:embed="rId3"/>
          <a:stretch>
            <a:fillRect/>
          </a:stretch>
        </p:blipFill>
        <p:spPr>
          <a:xfrm>
            <a:off x="4007768" y="2060848"/>
            <a:ext cx="3756508" cy="4242178"/>
          </a:xfrm>
          <a:prstGeom prst="rect">
            <a:avLst/>
          </a:prstGeom>
        </p:spPr>
      </p:pic>
      <p:sp>
        <p:nvSpPr>
          <p:cNvPr id="7" name="Ellips 6">
            <a:extLst>
              <a:ext uri="{FF2B5EF4-FFF2-40B4-BE49-F238E27FC236}">
                <a16:creationId xmlns:a16="http://schemas.microsoft.com/office/drawing/2014/main" id="{EDC75E13-14DB-4604-B588-582C0E9F7576}"/>
              </a:ext>
            </a:extLst>
          </p:cNvPr>
          <p:cNvSpPr/>
          <p:nvPr/>
        </p:nvSpPr>
        <p:spPr>
          <a:xfrm>
            <a:off x="4445861" y="3933056"/>
            <a:ext cx="1440161"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569841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Lst>
</file>

<file path=ppt/theme/theme1.xml><?xml version="1.0" encoding="utf-8"?>
<a:theme xmlns:a="http://schemas.openxmlformats.org/drawingml/2006/main" name="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86B60C4D-016E-42B2-BA1D-722993A713B6}" vid="{6E812C1E-D3EC-4681-8803-CB3B855262B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487AB8053CF07439EEB1461A7F379C4" ma:contentTypeVersion="2" ma:contentTypeDescription="Skapa ett nytt dokument." ma:contentTypeScope="" ma:versionID="9eeb538d2d8a062a34170babf0a94a77">
  <xsd:schema xmlns:xsd="http://www.w3.org/2001/XMLSchema" xmlns:xs="http://www.w3.org/2001/XMLSchema" xmlns:p="http://schemas.microsoft.com/office/2006/metadata/properties" xmlns:ns2="9e804335-0dcc-4e9c-b765-d4260d59ac9b" targetNamespace="http://schemas.microsoft.com/office/2006/metadata/properties" ma:root="true" ma:fieldsID="d34e826ae2d573fd1f26fcfbd1622bf9" ns2:_="">
    <xsd:import namespace="9e804335-0dcc-4e9c-b765-d4260d59ac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04335-0dcc-4e9c-b765-d4260d59ac9b"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9D3303-4FF0-44B9-A1F2-9B0061825FF0}">
  <ds:schemaRefs>
    <ds:schemaRef ds:uri="http://schemas.microsoft.com/sharepoint/v3/contenttype/forms"/>
  </ds:schemaRefs>
</ds:datastoreItem>
</file>

<file path=customXml/itemProps2.xml><?xml version="1.0" encoding="utf-8"?>
<ds:datastoreItem xmlns:ds="http://schemas.openxmlformats.org/officeDocument/2006/customXml" ds:itemID="{47F857F4-2495-4B97-974B-B6D58EF71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04335-0dcc-4e9c-b765-d4260d59a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297949-944D-4437-BC00-67389921D3E3}">
  <ds:schemaRef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9e804335-0dcc-4e9c-b765-d4260d59ac9b"/>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Sthlm Presentation bred skärm</Template>
  <TotalTime>12005</TotalTime>
  <Words>846</Words>
  <Application>Microsoft Office PowerPoint</Application>
  <PresentationFormat>Bredbild</PresentationFormat>
  <Paragraphs>79</Paragraphs>
  <Slides>24</Slides>
  <Notes>17</Notes>
  <HiddenSlides>0</HiddenSlides>
  <MMClips>0</MMClips>
  <ScaleCrop>false</ScaleCrop>
  <HeadingPairs>
    <vt:vector size="4" baseType="variant">
      <vt:variant>
        <vt:lpstr>Tema</vt:lpstr>
      </vt:variant>
      <vt:variant>
        <vt:i4>1</vt:i4>
      </vt:variant>
      <vt:variant>
        <vt:lpstr>Bildrubriker</vt:lpstr>
      </vt:variant>
      <vt:variant>
        <vt:i4>24</vt:i4>
      </vt:variant>
    </vt:vector>
  </HeadingPairs>
  <TitlesOfParts>
    <vt:vector size="25" baseType="lpstr">
      <vt:lpstr>Sthlm Presentation bred skärm</vt:lpstr>
      <vt:lpstr>PowerPoint-presentation</vt:lpstr>
      <vt:lpstr>Ansök om  ’ersättning för program hos Arbetsförmedlingen’ på Försäkringskassans hemsida </vt:lpstr>
      <vt:lpstr>Öppna webbläsaren</vt:lpstr>
      <vt:lpstr>Fyll i webbadressen</vt:lpstr>
      <vt:lpstr>Börja med att logga in </vt:lpstr>
      <vt:lpstr>Logga in</vt:lpstr>
      <vt:lpstr>Logga in med bank-id</vt:lpstr>
      <vt:lpstr>Skanna QR-kod</vt:lpstr>
      <vt:lpstr>Håll telefonen mot QR-kod</vt:lpstr>
      <vt:lpstr>Instruktion hur du ansöker om ersättning </vt:lpstr>
      <vt:lpstr>Hitta ansökan</vt:lpstr>
      <vt:lpstr>Viktig information</vt:lpstr>
      <vt:lpstr>Viktig information</vt:lpstr>
      <vt:lpstr>Om ansökan</vt:lpstr>
      <vt:lpstr>Dagar i programmet</vt:lpstr>
      <vt:lpstr>Dagar i programmet</vt:lpstr>
      <vt:lpstr>Frånvaro</vt:lpstr>
      <vt:lpstr>Frånvaro</vt:lpstr>
      <vt:lpstr>Lön</vt:lpstr>
      <vt:lpstr>Andra inkomster</vt:lpstr>
      <vt:lpstr>Granska ansökan</vt:lpstr>
      <vt:lpstr>Göra ändringar</vt:lpstr>
      <vt:lpstr>Signera ansökan</vt:lpstr>
      <vt:lpstr>Kvittens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i digitala verktyg</dc:title>
  <dc:creator>Olga Gren</dc:creator>
  <cp:lastModifiedBy>Thea Seitz</cp:lastModifiedBy>
  <cp:revision>107</cp:revision>
  <cp:lastPrinted>2015-08-21T11:54:31Z</cp:lastPrinted>
  <dcterms:created xsi:type="dcterms:W3CDTF">2023-01-24T10:29:36Z</dcterms:created>
  <dcterms:modified xsi:type="dcterms:W3CDTF">2025-03-18T09:47:54Z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0x010100C487AB8053CF07439EEB1461A7F379C4</vt:lpwstr>
  </property>
</Properties>
</file>